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65" r:id="rId2"/>
    <p:sldId id="266" r:id="rId3"/>
    <p:sldId id="272" r:id="rId4"/>
    <p:sldId id="269" r:id="rId5"/>
    <p:sldId id="270" r:id="rId6"/>
    <p:sldId id="333" r:id="rId7"/>
    <p:sldId id="334" r:id="rId8"/>
    <p:sldId id="335" r:id="rId9"/>
    <p:sldId id="337" r:id="rId10"/>
    <p:sldId id="338" r:id="rId11"/>
    <p:sldId id="339" r:id="rId12"/>
    <p:sldId id="340" r:id="rId13"/>
    <p:sldId id="287" r:id="rId14"/>
    <p:sldId id="258" r:id="rId15"/>
    <p:sldId id="285" r:id="rId16"/>
    <p:sldId id="286" r:id="rId17"/>
    <p:sldId id="293" r:id="rId18"/>
    <p:sldId id="329" r:id="rId19"/>
    <p:sldId id="261" r:id="rId20"/>
    <p:sldId id="294" r:id="rId21"/>
    <p:sldId id="295" r:id="rId22"/>
    <p:sldId id="296" r:id="rId23"/>
    <p:sldId id="336" r:id="rId24"/>
    <p:sldId id="341" r:id="rId25"/>
    <p:sldId id="342" r:id="rId26"/>
    <p:sldId id="345" r:id="rId27"/>
    <p:sldId id="343" r:id="rId28"/>
    <p:sldId id="297" r:id="rId29"/>
    <p:sldId id="332" r:id="rId30"/>
    <p:sldId id="292" r:id="rId31"/>
    <p:sldId id="347" r:id="rId32"/>
    <p:sldId id="349" r:id="rId33"/>
    <p:sldId id="348" r:id="rId34"/>
    <p:sldId id="350" r:id="rId35"/>
    <p:sldId id="351" r:id="rId36"/>
    <p:sldId id="352" r:id="rId37"/>
    <p:sldId id="353" r:id="rId38"/>
    <p:sldId id="305" r:id="rId39"/>
    <p:sldId id="299" r:id="rId40"/>
    <p:sldId id="316" r:id="rId41"/>
    <p:sldId id="320" r:id="rId42"/>
    <p:sldId id="321" r:id="rId43"/>
    <p:sldId id="300" r:id="rId44"/>
    <p:sldId id="301" r:id="rId45"/>
    <p:sldId id="302" r:id="rId46"/>
    <p:sldId id="319" r:id="rId47"/>
    <p:sldId id="318" r:id="rId48"/>
    <p:sldId id="313" r:id="rId49"/>
    <p:sldId id="315" r:id="rId50"/>
    <p:sldId id="290" r:id="rId5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B9B9D1"/>
    <a:srgbClr val="A5A5C3"/>
    <a:srgbClr val="8C8CB2"/>
    <a:srgbClr val="FFFFFF"/>
    <a:srgbClr val="008000"/>
    <a:srgbClr val="66FFFF"/>
    <a:srgbClr val="FF9900"/>
    <a:srgbClr val="B48F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2151" autoAdjust="0"/>
  </p:normalViewPr>
  <p:slideViewPr>
    <p:cSldViewPr>
      <p:cViewPr>
        <p:scale>
          <a:sx n="50" d="100"/>
          <a:sy n="50" d="100"/>
        </p:scale>
        <p:origin x="-1666" y="-1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9.emf"/><Relationship Id="rId2" Type="http://schemas.openxmlformats.org/officeDocument/2006/relationships/image" Target="../media/image148.emf"/><Relationship Id="rId1" Type="http://schemas.openxmlformats.org/officeDocument/2006/relationships/image" Target="../media/image14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1" tIns="48325" rIns="96651" bIns="48325" rtlCol="0"/>
          <a:lstStyle>
            <a:lvl1pPr algn="r">
              <a:defRPr sz="1200"/>
            </a:lvl1pPr>
          </a:lstStyle>
          <a:p>
            <a:fld id="{6612FF86-473A-42CB-9CEF-7A51D5602573}" type="datetimeFigureOut">
              <a:rPr lang="en-US" smtClean="0"/>
              <a:t>11/18/2021</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1" tIns="48325" rIns="96651" bIns="48325" rtlCol="0" anchor="b"/>
          <a:lstStyle>
            <a:lvl1pPr algn="r">
              <a:defRPr sz="1200"/>
            </a:lvl1pPr>
          </a:lstStyle>
          <a:p>
            <a:fld id="{BA7A6E3A-E613-46CD-8899-ED8E7247141B}" type="slidenum">
              <a:rPr lang="en-US" smtClean="0"/>
              <a:t>‹#›</a:t>
            </a:fld>
            <a:endParaRPr lang="en-US"/>
          </a:p>
        </p:txBody>
      </p:sp>
    </p:spTree>
    <p:extLst>
      <p:ext uri="{BB962C8B-B14F-4D97-AF65-F5344CB8AC3E}">
        <p14:creationId xmlns:p14="http://schemas.microsoft.com/office/powerpoint/2010/main" val="358873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journals.sagepub.com/doi/full/10.1177/1529100618772271"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journals.sagepub.com/doi/full/10.1177/152910061877227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journals.sagepub.com/doi/full/10.1177/152910061877227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Welcome </a:t>
            </a:r>
          </a:p>
          <a:p>
            <a:endParaRPr lang="en-US" dirty="0" smtClean="0">
              <a:solidFill>
                <a:schemeClr val="tx1"/>
              </a:solidFill>
            </a:endParaRPr>
          </a:p>
          <a:p>
            <a:r>
              <a:rPr lang="en-US" dirty="0" smtClean="0">
                <a:solidFill>
                  <a:schemeClr val="tx1"/>
                </a:solidFill>
              </a:rPr>
              <a:t>Do you know</a:t>
            </a:r>
            <a:r>
              <a:rPr lang="en-US" baseline="0" dirty="0" smtClean="0">
                <a:solidFill>
                  <a:schemeClr val="tx1"/>
                </a:solidFill>
              </a:rPr>
              <a:t> what chunks are?</a:t>
            </a:r>
            <a:endParaRPr lang="en-US" dirty="0" smtClean="0">
              <a:solidFill>
                <a:schemeClr val="tx1"/>
              </a:solidFill>
            </a:endParaRPr>
          </a:p>
          <a:p>
            <a:endParaRPr lang="en-US" dirty="0" smtClean="0">
              <a:solidFill>
                <a:schemeClr val="tx1"/>
              </a:solidFill>
            </a:endParaRPr>
          </a:p>
          <a:p>
            <a:r>
              <a:rPr lang="en-US" dirty="0" smtClean="0">
                <a:solidFill>
                  <a:schemeClr val="tx1"/>
                </a:solidFill>
              </a:rPr>
              <a:t>A quick informal survey – what kind of program you are using?  </a:t>
            </a:r>
            <a:r>
              <a:rPr lang="en-US" baseline="0" dirty="0" smtClean="0">
                <a:solidFill>
                  <a:schemeClr val="tx1"/>
                </a:solidFill>
              </a:rPr>
              <a:t>Specific to ELLS?  </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4F7C82CF-5213-4B5E-8B8B-F4F5A01EC836}" type="slidenum">
              <a:rPr lang="en-US" smtClean="0"/>
              <a:t>1</a:t>
            </a:fld>
            <a:endParaRPr lang="en-US"/>
          </a:p>
        </p:txBody>
      </p:sp>
    </p:spTree>
    <p:extLst>
      <p:ext uri="{BB962C8B-B14F-4D97-AF65-F5344CB8AC3E}">
        <p14:creationId xmlns:p14="http://schemas.microsoft.com/office/powerpoint/2010/main" val="847008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Reinforce concepts taught in HF Chart and Nursery Rhymes</a:t>
            </a:r>
          </a:p>
          <a:p>
            <a:r>
              <a:rPr lang="en-US" b="1" dirty="0">
                <a:solidFill>
                  <a:schemeClr val="tx1"/>
                </a:solidFill>
              </a:rPr>
              <a:t>Using writing so that student has to:</a:t>
            </a:r>
          </a:p>
          <a:p>
            <a:endParaRPr lang="en-US" b="1" dirty="0">
              <a:solidFill>
                <a:schemeClr val="tx1"/>
              </a:solidFill>
            </a:endParaRPr>
          </a:p>
          <a:p>
            <a:r>
              <a:rPr lang="en-US" b="1" dirty="0">
                <a:solidFill>
                  <a:schemeClr val="tx1"/>
                </a:solidFill>
              </a:rPr>
              <a:t> - Put a space between words</a:t>
            </a:r>
          </a:p>
          <a:p>
            <a:r>
              <a:rPr lang="en-US" b="1" dirty="0">
                <a:solidFill>
                  <a:schemeClr val="tx1"/>
                </a:solidFill>
              </a:rPr>
              <a:t> - Pay attention to upper and lowercase</a:t>
            </a:r>
          </a:p>
        </p:txBody>
      </p:sp>
      <p:sp>
        <p:nvSpPr>
          <p:cNvPr id="4" name="Slide Number Placeholder 3"/>
          <p:cNvSpPr>
            <a:spLocks noGrp="1"/>
          </p:cNvSpPr>
          <p:nvPr>
            <p:ph type="sldNum" sz="quarter" idx="10"/>
          </p:nvPr>
        </p:nvSpPr>
        <p:spPr/>
        <p:txBody>
          <a:bodyPr/>
          <a:lstStyle/>
          <a:p>
            <a:fld id="{BA7A6E3A-E613-46CD-8899-ED8E7247141B}" type="slidenum">
              <a:rPr lang="en-US" smtClean="0"/>
              <a:t>10</a:t>
            </a:fld>
            <a:endParaRPr lang="en-US"/>
          </a:p>
        </p:txBody>
      </p:sp>
    </p:spTree>
    <p:extLst>
      <p:ext uri="{BB962C8B-B14F-4D97-AF65-F5344CB8AC3E}">
        <p14:creationId xmlns:p14="http://schemas.microsoft.com/office/powerpoint/2010/main" val="2285271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CORE STANDARDS related to Concepts of Print in BR Curriculum</a:t>
            </a:r>
          </a:p>
          <a:p>
            <a:pPr marL="234475" indent="-234475">
              <a:buAutoNum type="arabicParenR"/>
            </a:pPr>
            <a:r>
              <a:rPr lang="en-US" b="1" dirty="0">
                <a:solidFill>
                  <a:schemeClr val="tx1"/>
                </a:solidFill>
              </a:rPr>
              <a:t>Cover / Front of book</a:t>
            </a:r>
          </a:p>
          <a:p>
            <a:pPr marL="234475" indent="-234475">
              <a:buAutoNum type="arabicParenR"/>
            </a:pPr>
            <a:r>
              <a:rPr lang="en-US" b="1" dirty="0">
                <a:solidFill>
                  <a:schemeClr val="tx1"/>
                </a:solidFill>
              </a:rPr>
              <a:t>Title</a:t>
            </a:r>
          </a:p>
          <a:p>
            <a:pPr marL="234475" indent="-234475">
              <a:buAutoNum type="arabicParenR"/>
            </a:pPr>
            <a:r>
              <a:rPr lang="en-US" b="1" dirty="0">
                <a:solidFill>
                  <a:schemeClr val="tx1"/>
                </a:solidFill>
              </a:rPr>
              <a:t>Chapter Headings</a:t>
            </a:r>
          </a:p>
          <a:p>
            <a:pPr marL="234475" indent="-234475">
              <a:buAutoNum type="arabicParenR"/>
            </a:pPr>
            <a:r>
              <a:rPr lang="en-US" b="1" dirty="0">
                <a:solidFill>
                  <a:schemeClr val="tx1"/>
                </a:solidFill>
              </a:rPr>
              <a:t>Page Numbers</a:t>
            </a:r>
          </a:p>
          <a:p>
            <a:pPr marL="234475" indent="-234475">
              <a:buAutoNum type="arabicParenR"/>
            </a:pPr>
            <a:r>
              <a:rPr lang="en-US" b="1" dirty="0">
                <a:solidFill>
                  <a:schemeClr val="tx1"/>
                </a:solidFill>
              </a:rPr>
              <a:t>First / last word of a sentence</a:t>
            </a:r>
          </a:p>
          <a:p>
            <a:pPr marL="234475" indent="-234475">
              <a:buAutoNum type="arabicParenR"/>
            </a:pPr>
            <a:r>
              <a:rPr lang="en-US" b="1" dirty="0">
                <a:solidFill>
                  <a:schemeClr val="tx1"/>
                </a:solidFill>
              </a:rPr>
              <a:t>Punctuation</a:t>
            </a:r>
          </a:p>
          <a:p>
            <a:pPr marL="234475" indent="-234475">
              <a:buAutoNum type="arabicParenR"/>
            </a:pPr>
            <a:r>
              <a:rPr lang="en-US" b="1" dirty="0">
                <a:solidFill>
                  <a:schemeClr val="tx1"/>
                </a:solidFill>
              </a:rPr>
              <a:t>Indented first word</a:t>
            </a:r>
          </a:p>
          <a:p>
            <a:pPr marL="234475" indent="-234475">
              <a:buAutoNum type="arabicParenR"/>
            </a:pPr>
            <a:r>
              <a:rPr lang="en-US" b="1" dirty="0">
                <a:solidFill>
                  <a:schemeClr val="tx1"/>
                </a:solidFill>
              </a:rPr>
              <a:t>Spaces between words</a:t>
            </a:r>
          </a:p>
          <a:p>
            <a:pPr marL="234475" indent="-234475">
              <a:buAutoNum type="arabicParenR"/>
            </a:pPr>
            <a:r>
              <a:rPr lang="en-US" b="1" dirty="0">
                <a:solidFill>
                  <a:schemeClr val="tx1"/>
                </a:solidFill>
              </a:rPr>
              <a:t>Start and end of a sentence</a:t>
            </a:r>
          </a:p>
          <a:p>
            <a:pPr marL="234475" indent="-234475">
              <a:buAutoNum type="arabicParenR"/>
            </a:pPr>
            <a:endParaRPr lang="en-US" b="1" dirty="0">
              <a:solidFill>
                <a:schemeClr val="tx1"/>
              </a:solidFill>
            </a:endParaRPr>
          </a:p>
          <a:p>
            <a:endParaRPr lang="en-US" b="1" dirty="0">
              <a:solidFill>
                <a:schemeClr val="tx1"/>
              </a:solidFill>
            </a:endParaRPr>
          </a:p>
          <a:p>
            <a:r>
              <a:rPr lang="en-US" b="1" dirty="0">
                <a:solidFill>
                  <a:schemeClr val="tx1"/>
                </a:solidFill>
              </a:rPr>
              <a:t>Beginning Reader Stories 1-5 (left):</a:t>
            </a:r>
          </a:p>
          <a:p>
            <a:endParaRPr lang="en-US" b="1" dirty="0">
              <a:solidFill>
                <a:schemeClr val="tx1"/>
              </a:solidFill>
            </a:endParaRPr>
          </a:p>
          <a:p>
            <a:pPr marL="234475" indent="-234475">
              <a:buAutoNum type="arabicParenR"/>
            </a:pPr>
            <a:r>
              <a:rPr lang="en-US" b="1" dirty="0">
                <a:solidFill>
                  <a:schemeClr val="tx1"/>
                </a:solidFill>
              </a:rPr>
              <a:t>HF Words</a:t>
            </a:r>
          </a:p>
          <a:p>
            <a:pPr marL="234475" indent="-234475">
              <a:buAutoNum type="arabicParenR"/>
            </a:pPr>
            <a:r>
              <a:rPr lang="en-US" b="1" dirty="0">
                <a:solidFill>
                  <a:schemeClr val="tx1"/>
                </a:solidFill>
              </a:rPr>
              <a:t>Consistent Structure</a:t>
            </a:r>
          </a:p>
          <a:p>
            <a:pPr marL="234475" indent="-234475">
              <a:buAutoNum type="arabicParenR"/>
            </a:pPr>
            <a:r>
              <a:rPr lang="en-US" b="1" dirty="0">
                <a:solidFill>
                  <a:schemeClr val="tx1"/>
                </a:solidFill>
              </a:rPr>
              <a:t>Use picture to help figure out words</a:t>
            </a:r>
          </a:p>
          <a:p>
            <a:pPr marL="234475" indent="-234475">
              <a:buAutoNum type="arabicParenR"/>
            </a:pPr>
            <a:r>
              <a:rPr lang="en-US" b="1" dirty="0">
                <a:solidFill>
                  <a:schemeClr val="tx1"/>
                </a:solidFill>
              </a:rPr>
              <a:t>Sentence Structure (capitalization, spaces, punctuation)</a:t>
            </a:r>
          </a:p>
          <a:p>
            <a:pPr marL="234475" indent="-234475">
              <a:buAutoNum type="arabicParenR"/>
            </a:pPr>
            <a:r>
              <a:rPr lang="en-US" b="1" dirty="0">
                <a:solidFill>
                  <a:schemeClr val="tx1"/>
                </a:solidFill>
              </a:rPr>
              <a:t>Book features:</a:t>
            </a:r>
          </a:p>
          <a:p>
            <a:r>
              <a:rPr lang="en-US" b="1" dirty="0">
                <a:solidFill>
                  <a:schemeClr val="tx1"/>
                </a:solidFill>
              </a:rPr>
              <a:t>      - Title</a:t>
            </a:r>
          </a:p>
          <a:p>
            <a:r>
              <a:rPr lang="en-US" b="1" dirty="0">
                <a:solidFill>
                  <a:schemeClr val="tx1"/>
                </a:solidFill>
              </a:rPr>
              <a:t>      - Chapter headings</a:t>
            </a:r>
          </a:p>
          <a:p>
            <a:r>
              <a:rPr lang="en-US" b="1" dirty="0">
                <a:solidFill>
                  <a:schemeClr val="tx1"/>
                </a:solidFill>
              </a:rPr>
              <a:t>      - Page numbers</a:t>
            </a:r>
          </a:p>
          <a:p>
            <a:r>
              <a:rPr lang="en-US" b="1" dirty="0">
                <a:solidFill>
                  <a:schemeClr val="tx1"/>
                </a:solidFill>
              </a:rPr>
              <a:t>      - Relation of Illustration to text</a:t>
            </a:r>
          </a:p>
          <a:p>
            <a:r>
              <a:rPr lang="en-US" b="1" dirty="0">
                <a:solidFill>
                  <a:schemeClr val="tx1"/>
                </a:solidFill>
              </a:rPr>
              <a:t>__________________________</a:t>
            </a:r>
          </a:p>
          <a:p>
            <a:endParaRPr lang="en-US" b="1" dirty="0" smtClean="0">
              <a:solidFill>
                <a:schemeClr val="tx1"/>
              </a:solidFill>
            </a:endParaRPr>
          </a:p>
          <a:p>
            <a:endParaRPr lang="en-US" baseline="0" dirty="0" smtClean="0">
              <a:solidFill>
                <a:schemeClr val="tx1"/>
              </a:solidFill>
            </a:endParaRPr>
          </a:p>
          <a:p>
            <a:endParaRPr lang="en-US" baseline="0" dirty="0" smtClean="0">
              <a:solidFill>
                <a:schemeClr val="tx1"/>
              </a:solidFill>
            </a:endParaRPr>
          </a:p>
          <a:p>
            <a:pPr marL="234475" indent="-234475">
              <a:buAutoNum type="arabicParenR"/>
            </a:pPr>
            <a:endParaRPr lang="en-US" b="1" baseline="0" dirty="0" smtClean="0">
              <a:solidFill>
                <a:schemeClr val="tx1"/>
              </a:solidFill>
            </a:endParaRPr>
          </a:p>
          <a:p>
            <a:r>
              <a:rPr lang="en-US" b="1" u="sng" dirty="0">
                <a:solidFill>
                  <a:schemeClr val="tx1"/>
                </a:solidFill>
              </a:rPr>
              <a:t>CORE STANDARDS relating to Concepts of Print in ER Curriculum</a:t>
            </a:r>
          </a:p>
          <a:p>
            <a:endParaRPr lang="en-US" b="1" dirty="0">
              <a:solidFill>
                <a:schemeClr val="tx1"/>
              </a:solidFill>
            </a:endParaRPr>
          </a:p>
          <a:p>
            <a:pPr marL="234475" indent="-234475">
              <a:buAutoNum type="arabicParenR"/>
            </a:pPr>
            <a:r>
              <a:rPr lang="en-US" b="1" baseline="0" dirty="0" smtClean="0">
                <a:solidFill>
                  <a:schemeClr val="tx1"/>
                </a:solidFill>
              </a:rPr>
              <a:t>Cover + back of book</a:t>
            </a:r>
          </a:p>
          <a:p>
            <a:pPr marL="234475" indent="-234475">
              <a:buAutoNum type="arabicParenR"/>
            </a:pPr>
            <a:r>
              <a:rPr lang="en-US" b="1" baseline="0" dirty="0" smtClean="0">
                <a:solidFill>
                  <a:schemeClr val="tx1"/>
                </a:solidFill>
              </a:rPr>
              <a:t>Title </a:t>
            </a:r>
          </a:p>
          <a:p>
            <a:pPr marL="234475" indent="-234475">
              <a:buAutoNum type="arabicParenR"/>
            </a:pPr>
            <a:r>
              <a:rPr lang="en-US" b="1" baseline="0" dirty="0" smtClean="0">
                <a:solidFill>
                  <a:schemeClr val="tx1"/>
                </a:solidFill>
              </a:rPr>
              <a:t>Chapter headings</a:t>
            </a:r>
          </a:p>
          <a:p>
            <a:pPr marL="234475" indent="-234475">
              <a:buAutoNum type="arabicParenR"/>
            </a:pPr>
            <a:r>
              <a:rPr lang="en-US" b="1" baseline="0" dirty="0" smtClean="0">
                <a:solidFill>
                  <a:schemeClr val="tx1"/>
                </a:solidFill>
              </a:rPr>
              <a:t>First / last </a:t>
            </a:r>
            <a:r>
              <a:rPr lang="en-US" b="1" u="sng" baseline="0" dirty="0" smtClean="0">
                <a:solidFill>
                  <a:schemeClr val="tx1"/>
                </a:solidFill>
              </a:rPr>
              <a:t>word</a:t>
            </a:r>
            <a:r>
              <a:rPr lang="en-US" b="1" baseline="0" dirty="0" smtClean="0">
                <a:solidFill>
                  <a:schemeClr val="tx1"/>
                </a:solidFill>
              </a:rPr>
              <a:t> of a sentence</a:t>
            </a:r>
          </a:p>
          <a:p>
            <a:pPr marL="234475" indent="-234475">
              <a:buAutoNum type="arabicParenR"/>
            </a:pPr>
            <a:r>
              <a:rPr lang="en-US" b="1" baseline="0" dirty="0" smtClean="0">
                <a:solidFill>
                  <a:schemeClr val="tx1"/>
                </a:solidFill>
              </a:rPr>
              <a:t>First / last </a:t>
            </a:r>
            <a:r>
              <a:rPr lang="en-US" b="1" u="sng" baseline="0" dirty="0" smtClean="0">
                <a:solidFill>
                  <a:schemeClr val="tx1"/>
                </a:solidFill>
              </a:rPr>
              <a:t>letter</a:t>
            </a:r>
            <a:r>
              <a:rPr lang="en-US" b="1" baseline="0" dirty="0" smtClean="0">
                <a:solidFill>
                  <a:schemeClr val="tx1"/>
                </a:solidFill>
              </a:rPr>
              <a:t> of a word</a:t>
            </a:r>
          </a:p>
          <a:p>
            <a:pPr marL="234475" indent="-234475">
              <a:buAutoNum type="arabicParenR"/>
            </a:pPr>
            <a:r>
              <a:rPr lang="en-US" b="1" baseline="0" dirty="0" smtClean="0">
                <a:solidFill>
                  <a:schemeClr val="tx1"/>
                </a:solidFill>
              </a:rPr>
              <a:t>Text direction</a:t>
            </a:r>
          </a:p>
          <a:p>
            <a:pPr marL="234475" indent="-234475">
              <a:buAutoNum type="arabicParenR"/>
            </a:pPr>
            <a:r>
              <a:rPr lang="en-US" b="1" baseline="0" dirty="0" smtClean="0">
                <a:solidFill>
                  <a:schemeClr val="tx1"/>
                </a:solidFill>
              </a:rPr>
              <a:t>Sweep of the text</a:t>
            </a:r>
          </a:p>
          <a:p>
            <a:pPr marL="234475" indent="-234475">
              <a:buAutoNum type="arabicParenR"/>
            </a:pPr>
            <a:r>
              <a:rPr lang="en-US" b="1" baseline="0" dirty="0" smtClean="0">
                <a:solidFill>
                  <a:schemeClr val="tx1"/>
                </a:solidFill>
              </a:rPr>
              <a:t>Punctuation</a:t>
            </a:r>
          </a:p>
          <a:p>
            <a:pPr marL="234475" indent="-234475">
              <a:buAutoNum type="arabicParenR"/>
            </a:pPr>
            <a:r>
              <a:rPr lang="en-US" b="1" baseline="0" dirty="0" smtClean="0">
                <a:solidFill>
                  <a:schemeClr val="tx1"/>
                </a:solidFill>
              </a:rPr>
              <a:t>Indented first line</a:t>
            </a:r>
          </a:p>
          <a:p>
            <a:pPr marL="234475" indent="-234475">
              <a:buAutoNum type="arabicParenR"/>
            </a:pPr>
            <a:r>
              <a:rPr lang="en-US" b="1" baseline="0" dirty="0" smtClean="0">
                <a:solidFill>
                  <a:schemeClr val="tx1"/>
                </a:solidFill>
              </a:rPr>
              <a:t>Understanding relationship of illustrations to text</a:t>
            </a:r>
          </a:p>
          <a:p>
            <a:endParaRPr lang="en-US" b="1" baseline="0" dirty="0" smtClean="0">
              <a:solidFill>
                <a:schemeClr val="tx1"/>
              </a:solidFill>
            </a:endParaRPr>
          </a:p>
          <a:p>
            <a:endParaRPr lang="en-US" b="1" baseline="0" dirty="0" smtClean="0">
              <a:solidFill>
                <a:schemeClr val="tx1"/>
              </a:solidFill>
            </a:endParaRPr>
          </a:p>
          <a:p>
            <a:r>
              <a:rPr lang="en-US" b="1" u="sng" baseline="0" dirty="0" smtClean="0">
                <a:solidFill>
                  <a:schemeClr val="tx1"/>
                </a:solidFill>
              </a:rPr>
              <a:t>ER STORY FEATURES</a:t>
            </a:r>
          </a:p>
          <a:p>
            <a:r>
              <a:rPr lang="en-US" dirty="0" smtClean="0">
                <a:solidFill>
                  <a:schemeClr val="tx1"/>
                </a:solidFill>
              </a:rPr>
              <a:t>Large</a:t>
            </a:r>
            <a:r>
              <a:rPr lang="en-US" baseline="0" dirty="0" smtClean="0">
                <a:solidFill>
                  <a:schemeClr val="tx1"/>
                </a:solidFill>
              </a:rPr>
              <a:t> print</a:t>
            </a:r>
          </a:p>
          <a:p>
            <a:r>
              <a:rPr lang="en-US" baseline="0" dirty="0" smtClean="0">
                <a:solidFill>
                  <a:schemeClr val="tx1"/>
                </a:solidFill>
              </a:rPr>
              <a:t>Clean, kindergarten font</a:t>
            </a:r>
          </a:p>
          <a:p>
            <a:r>
              <a:rPr lang="en-US" baseline="0" dirty="0" smtClean="0">
                <a:solidFill>
                  <a:schemeClr val="tx1"/>
                </a:solidFill>
              </a:rPr>
              <a:t>Less text per page</a:t>
            </a:r>
          </a:p>
          <a:p>
            <a:r>
              <a:rPr lang="en-US" baseline="0" dirty="0" smtClean="0">
                <a:solidFill>
                  <a:schemeClr val="tx1"/>
                </a:solidFill>
              </a:rPr>
              <a:t>Chapters</a:t>
            </a:r>
          </a:p>
          <a:p>
            <a:r>
              <a:rPr lang="en-US" baseline="0" dirty="0" smtClean="0">
                <a:solidFill>
                  <a:schemeClr val="tx1"/>
                </a:solidFill>
              </a:rPr>
              <a:t>Students supply illustrations to demonstrate comprehension</a:t>
            </a:r>
          </a:p>
          <a:p>
            <a:endParaRPr lang="en-US" baseline="0" dirty="0" smtClean="0"/>
          </a:p>
        </p:txBody>
      </p:sp>
      <p:sp>
        <p:nvSpPr>
          <p:cNvPr id="4" name="Slide Number Placeholder 3"/>
          <p:cNvSpPr>
            <a:spLocks noGrp="1"/>
          </p:cNvSpPr>
          <p:nvPr>
            <p:ph type="sldNum" sz="quarter" idx="10"/>
          </p:nvPr>
        </p:nvSpPr>
        <p:spPr/>
        <p:txBody>
          <a:bodyPr/>
          <a:lstStyle/>
          <a:p>
            <a:fld id="{BA7A6E3A-E613-46CD-8899-ED8E7247141B}" type="slidenum">
              <a:rPr lang="en-US" smtClean="0"/>
              <a:t>11</a:t>
            </a:fld>
            <a:endParaRPr lang="en-US"/>
          </a:p>
        </p:txBody>
      </p:sp>
    </p:spTree>
    <p:extLst>
      <p:ext uri="{BB962C8B-B14F-4D97-AF65-F5344CB8AC3E}">
        <p14:creationId xmlns:p14="http://schemas.microsoft.com/office/powerpoint/2010/main" val="2285271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solidFill>
                  <a:schemeClr val="tx1"/>
                </a:solidFill>
              </a:rPr>
              <a:t>Intro Blends via THE SOUND GAME, a good multisensory game that uses gestures to help tune students’ ears to blended sounds at the beginning of a word</a:t>
            </a:r>
          </a:p>
          <a:p>
            <a:endParaRPr lang="en-US" b="1" baseline="0" dirty="0" smtClean="0">
              <a:solidFill>
                <a:schemeClr val="tx1"/>
              </a:solidFill>
            </a:endParaRPr>
          </a:p>
          <a:p>
            <a:r>
              <a:rPr lang="en-US" b="1" u="sng" baseline="0" dirty="0" smtClean="0">
                <a:solidFill>
                  <a:schemeClr val="tx1"/>
                </a:solidFill>
              </a:rPr>
              <a:t>Revisits Skills / Concepts from ABC Module</a:t>
            </a:r>
          </a:p>
          <a:p>
            <a:pPr marL="234475" indent="-234475">
              <a:buAutoNum type="arabicParenR"/>
            </a:pPr>
            <a:r>
              <a:rPr lang="en-US" b="1" baseline="0" dirty="0" smtClean="0">
                <a:solidFill>
                  <a:schemeClr val="tx1"/>
                </a:solidFill>
              </a:rPr>
              <a:t>Beginning sound of a word</a:t>
            </a:r>
          </a:p>
          <a:p>
            <a:pPr marL="234475" indent="-234475">
              <a:buAutoNum type="arabicParenR"/>
            </a:pPr>
            <a:r>
              <a:rPr lang="en-US" b="1" baseline="0" dirty="0" smtClean="0">
                <a:solidFill>
                  <a:schemeClr val="tx1"/>
                </a:solidFill>
              </a:rPr>
              <a:t>Break the word with your voice</a:t>
            </a:r>
          </a:p>
          <a:p>
            <a:pPr marL="234475" indent="-234475">
              <a:buAutoNum type="arabicParenR"/>
            </a:pPr>
            <a:r>
              <a:rPr lang="en-US" b="1" baseline="0" dirty="0" smtClean="0">
                <a:solidFill>
                  <a:schemeClr val="tx1"/>
                </a:solidFill>
              </a:rPr>
              <a:t>Listening Game (“Give it a test” to self-monitor)</a:t>
            </a:r>
          </a:p>
          <a:p>
            <a:pPr marL="234475" indent="-234475">
              <a:buAutoNum type="arabicParenR"/>
            </a:pPr>
            <a:r>
              <a:rPr lang="en-US" b="1" baseline="0" dirty="0" smtClean="0">
                <a:solidFill>
                  <a:schemeClr val="tx1"/>
                </a:solidFill>
              </a:rPr>
              <a:t>Desk work (Listening Game extension)</a:t>
            </a:r>
          </a:p>
          <a:p>
            <a:pPr marL="234475" indent="-234475">
              <a:buAutoNum type="arabicParenR"/>
            </a:pPr>
            <a:endParaRPr lang="en-US" b="1" baseline="0" dirty="0" smtClean="0">
              <a:solidFill>
                <a:schemeClr val="tx1"/>
              </a:solidFill>
            </a:endParaRPr>
          </a:p>
          <a:p>
            <a:r>
              <a:rPr lang="en-US" b="1" u="sng" baseline="0" dirty="0" smtClean="0">
                <a:solidFill>
                  <a:schemeClr val="tx1"/>
                </a:solidFill>
              </a:rPr>
              <a:t>Blend Module adds new skills</a:t>
            </a:r>
          </a:p>
          <a:p>
            <a:r>
              <a:rPr lang="en-US" b="1" baseline="0" dirty="0" smtClean="0">
                <a:solidFill>
                  <a:schemeClr val="tx1"/>
                </a:solidFill>
              </a:rPr>
              <a:t>1) Looking/reading past the first letter of a word </a:t>
            </a:r>
          </a:p>
          <a:p>
            <a:r>
              <a:rPr lang="en-US" b="1" baseline="0" dirty="0" smtClean="0">
                <a:solidFill>
                  <a:schemeClr val="tx1"/>
                </a:solidFill>
              </a:rPr>
              <a:t>2) Using a decoding mark:  a scoop or smile under blends and digraphs </a:t>
            </a:r>
          </a:p>
          <a:p>
            <a:endParaRPr lang="en-US" b="1" baseline="0" dirty="0" smtClean="0">
              <a:solidFill>
                <a:schemeClr val="tx1"/>
              </a:solidFill>
            </a:endParaRPr>
          </a:p>
          <a:p>
            <a:pPr marL="175856" indent="-175856">
              <a:buFont typeface="Arial" pitchFamily="34" charset="0"/>
              <a:buChar char="•"/>
            </a:pPr>
            <a:r>
              <a:rPr lang="en-US" b="1" baseline="0" dirty="0" smtClean="0">
                <a:solidFill>
                  <a:schemeClr val="tx1"/>
                </a:solidFill>
              </a:rPr>
              <a:t>BLEND TO THE END extends the skill through the rest of the word</a:t>
            </a:r>
          </a:p>
          <a:p>
            <a:pPr marL="175856" indent="-175856">
              <a:buFont typeface="Arial" pitchFamily="34" charset="0"/>
              <a:buChar char="•"/>
            </a:pPr>
            <a:endParaRPr lang="en-US" b="1" baseline="0" dirty="0" smtClean="0">
              <a:solidFill>
                <a:schemeClr val="tx1"/>
              </a:solidFill>
            </a:endParaRPr>
          </a:p>
          <a:p>
            <a:endParaRPr lang="en-US" b="1" baseline="0" dirty="0" smtClean="0">
              <a:solidFill>
                <a:schemeClr val="tx1"/>
              </a:solidFill>
            </a:endParaRPr>
          </a:p>
          <a:p>
            <a:r>
              <a:rPr lang="en-US" b="1" baseline="0" dirty="0" smtClean="0">
                <a:solidFill>
                  <a:schemeClr val="tx1"/>
                </a:solidFill>
              </a:rPr>
              <a:t>CORE STANDARDS in BLEND MODULE</a:t>
            </a:r>
          </a:p>
          <a:p>
            <a:r>
              <a:rPr lang="en-US" dirty="0">
                <a:solidFill>
                  <a:schemeClr val="tx1"/>
                </a:solidFill>
              </a:rPr>
              <a:t> </a:t>
            </a:r>
            <a:r>
              <a:rPr lang="en-US" b="1" dirty="0">
                <a:solidFill>
                  <a:schemeClr val="tx1"/>
                </a:solidFill>
              </a:rPr>
              <a:t>Phonemic awareness (1‐to‐1 correspondence: letter/sound; digraph/sound; + written/spoken word)</a:t>
            </a:r>
          </a:p>
          <a:p>
            <a:r>
              <a:rPr lang="en-US" dirty="0">
                <a:solidFill>
                  <a:schemeClr val="tx1"/>
                </a:solidFill>
              </a:rPr>
              <a:t> </a:t>
            </a:r>
            <a:r>
              <a:rPr lang="en-US" b="1" dirty="0">
                <a:solidFill>
                  <a:schemeClr val="tx1"/>
                </a:solidFill>
              </a:rPr>
              <a:t>Hear, recognize, and name letters</a:t>
            </a:r>
          </a:p>
          <a:p>
            <a:r>
              <a:rPr lang="en-US" dirty="0">
                <a:solidFill>
                  <a:schemeClr val="tx1"/>
                </a:solidFill>
              </a:rPr>
              <a:t> </a:t>
            </a:r>
            <a:r>
              <a:rPr lang="en-US" b="1" dirty="0">
                <a:solidFill>
                  <a:schemeClr val="tx1"/>
                </a:solidFill>
              </a:rPr>
              <a:t>Write lowercase letters</a:t>
            </a:r>
          </a:p>
          <a:p>
            <a:r>
              <a:rPr lang="en-US" dirty="0">
                <a:solidFill>
                  <a:schemeClr val="tx1"/>
                </a:solidFill>
              </a:rPr>
              <a:t> </a:t>
            </a:r>
            <a:r>
              <a:rPr lang="en-US" b="1" dirty="0">
                <a:solidFill>
                  <a:schemeClr val="tx1"/>
                </a:solidFill>
              </a:rPr>
              <a:t>Isolate and blend consonant sounds</a:t>
            </a:r>
          </a:p>
          <a:p>
            <a:r>
              <a:rPr lang="en-US" dirty="0">
                <a:solidFill>
                  <a:schemeClr val="tx1"/>
                </a:solidFill>
              </a:rPr>
              <a:t> </a:t>
            </a:r>
            <a:r>
              <a:rPr lang="en-US" b="1" dirty="0">
                <a:solidFill>
                  <a:schemeClr val="tx1"/>
                </a:solidFill>
              </a:rPr>
              <a:t>Segment or separate beginning sound of word (“break it with your voice”)</a:t>
            </a:r>
          </a:p>
          <a:p>
            <a:r>
              <a:rPr lang="en-US" dirty="0">
                <a:solidFill>
                  <a:schemeClr val="tx1"/>
                </a:solidFill>
              </a:rPr>
              <a:t> </a:t>
            </a:r>
            <a:r>
              <a:rPr lang="en-US" b="1" dirty="0">
                <a:solidFill>
                  <a:schemeClr val="tx1"/>
                </a:solidFill>
              </a:rPr>
              <a:t>Blending letter sounds into a word</a:t>
            </a:r>
          </a:p>
          <a:p>
            <a:endParaRPr lang="en-US" b="1" baseline="0" dirty="0" smtClean="0">
              <a:solidFill>
                <a:schemeClr val="tx1"/>
              </a:solidFill>
            </a:endParaRPr>
          </a:p>
          <a:p>
            <a:endParaRPr lang="en-US" b="1" baseline="0" dirty="0" smtClean="0">
              <a:solidFill>
                <a:schemeClr val="tx1"/>
              </a:solidFill>
            </a:endParaRPr>
          </a:p>
          <a:p>
            <a:endParaRPr lang="en-US" b="1" baseline="0"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BA7A6E3A-E613-46CD-8899-ED8E7247141B}" type="slidenum">
              <a:rPr lang="en-US" smtClean="0"/>
              <a:t>12</a:t>
            </a:fld>
            <a:endParaRPr lang="en-US"/>
          </a:p>
        </p:txBody>
      </p:sp>
    </p:spTree>
    <p:extLst>
      <p:ext uri="{BB962C8B-B14F-4D97-AF65-F5344CB8AC3E}">
        <p14:creationId xmlns:p14="http://schemas.microsoft.com/office/powerpoint/2010/main" val="2285271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6E3A-E613-46CD-8899-ED8E7247141B}" type="slidenum">
              <a:rPr lang="en-US" smtClean="0"/>
              <a:t>13</a:t>
            </a:fld>
            <a:endParaRPr lang="en-US"/>
          </a:p>
        </p:txBody>
      </p:sp>
    </p:spTree>
    <p:extLst>
      <p:ext uri="{BB962C8B-B14F-4D97-AF65-F5344CB8AC3E}">
        <p14:creationId xmlns:p14="http://schemas.microsoft.com/office/powerpoint/2010/main" val="2807703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Core Standards</a:t>
            </a:r>
          </a:p>
          <a:p>
            <a:endParaRPr lang="en-US" b="1" dirty="0">
              <a:solidFill>
                <a:schemeClr val="tx1"/>
              </a:solidFill>
            </a:endParaRPr>
          </a:p>
          <a:p>
            <a:r>
              <a:rPr lang="en-US" b="1" dirty="0">
                <a:solidFill>
                  <a:schemeClr val="tx1"/>
                </a:solidFill>
              </a:rPr>
              <a:t>Phonemic</a:t>
            </a:r>
          </a:p>
          <a:p>
            <a:r>
              <a:rPr lang="en-US" dirty="0">
                <a:solidFill>
                  <a:schemeClr val="tx1"/>
                </a:solidFill>
              </a:rPr>
              <a:t> Hear different parts of a word (onset + rime) “Break it with your voice”</a:t>
            </a:r>
          </a:p>
          <a:p>
            <a:r>
              <a:rPr lang="en-US" dirty="0">
                <a:solidFill>
                  <a:schemeClr val="tx1"/>
                </a:solidFill>
              </a:rPr>
              <a:t> Recognize and produce rhyming words orally</a:t>
            </a:r>
          </a:p>
          <a:p>
            <a:r>
              <a:rPr lang="en-US" dirty="0">
                <a:solidFill>
                  <a:schemeClr val="tx1"/>
                </a:solidFill>
              </a:rPr>
              <a:t> Count, pronounce, blend, and segment parts in spoken words</a:t>
            </a:r>
          </a:p>
          <a:p>
            <a:r>
              <a:rPr lang="en-US" dirty="0">
                <a:solidFill>
                  <a:schemeClr val="tx1"/>
                </a:solidFill>
              </a:rPr>
              <a:t> Blend and segment onsets and rimes of single‐syllable spoken words</a:t>
            </a:r>
          </a:p>
          <a:p>
            <a:r>
              <a:rPr lang="en-US" dirty="0">
                <a:solidFill>
                  <a:schemeClr val="tx1"/>
                </a:solidFill>
              </a:rPr>
              <a:t> Orally produce single‐syllable words by blending sounds (phonemes), including consonant blends</a:t>
            </a:r>
          </a:p>
          <a:p>
            <a:r>
              <a:rPr lang="en-US" dirty="0">
                <a:solidFill>
                  <a:schemeClr val="tx1"/>
                </a:solidFill>
              </a:rPr>
              <a:t> Add or substitute individual sounds (phonemes) in simple, one‐syllable words to make new words</a:t>
            </a:r>
          </a:p>
          <a:p>
            <a:endParaRPr lang="en-US" dirty="0">
              <a:solidFill>
                <a:schemeClr val="tx1"/>
              </a:solidFill>
            </a:endParaRPr>
          </a:p>
          <a:p>
            <a:r>
              <a:rPr lang="en-US" b="1" dirty="0" err="1">
                <a:solidFill>
                  <a:schemeClr val="tx1"/>
                </a:solidFill>
              </a:rPr>
              <a:t>Graphemic</a:t>
            </a:r>
            <a:endParaRPr lang="en-US" b="1" dirty="0">
              <a:solidFill>
                <a:schemeClr val="tx1"/>
              </a:solidFill>
            </a:endParaRPr>
          </a:p>
          <a:p>
            <a:r>
              <a:rPr lang="en-US" dirty="0">
                <a:solidFill>
                  <a:schemeClr val="tx1"/>
                </a:solidFill>
              </a:rPr>
              <a:t> Use analogy strategy to recognize common letter patterns or Chunks</a:t>
            </a:r>
          </a:p>
          <a:p>
            <a:r>
              <a:rPr lang="en-US" dirty="0">
                <a:solidFill>
                  <a:schemeClr val="tx1"/>
                </a:solidFill>
              </a:rPr>
              <a:t> Use analogy strategy to decode single syllable words</a:t>
            </a:r>
          </a:p>
          <a:p>
            <a:r>
              <a:rPr lang="en-US" dirty="0">
                <a:solidFill>
                  <a:schemeClr val="tx1"/>
                </a:solidFill>
              </a:rPr>
              <a:t> Use analogy strategy to generate single syllable words with known Chunks or letter patterns</a:t>
            </a:r>
          </a:p>
          <a:p>
            <a:r>
              <a:rPr lang="en-US" dirty="0">
                <a:solidFill>
                  <a:schemeClr val="tx1"/>
                </a:solidFill>
              </a:rPr>
              <a:t> Decode and encode bigger words with multiple Chunks.  </a:t>
            </a:r>
          </a:p>
          <a:p>
            <a:r>
              <a:rPr lang="en-US" dirty="0">
                <a:solidFill>
                  <a:schemeClr val="tx1"/>
                </a:solidFill>
              </a:rPr>
              <a:t>    Segment long printed words into syllables in order to decode, then blend back into whole word.</a:t>
            </a:r>
          </a:p>
          <a:p>
            <a:pPr defTabSz="966506">
              <a:defRPr/>
            </a:pPr>
            <a:endParaRPr lang="en-US" b="1" dirty="0" smtClean="0">
              <a:solidFill>
                <a:schemeClr val="tx1"/>
              </a:solidFill>
            </a:endParaRPr>
          </a:p>
          <a:p>
            <a:pPr defTabSz="966506">
              <a:defRPr/>
            </a:pPr>
            <a:r>
              <a:rPr lang="en-US" b="1" dirty="0" smtClean="0">
                <a:solidFill>
                  <a:schemeClr val="tx1"/>
                </a:solidFill>
              </a:rPr>
              <a:t>_____________________________________</a:t>
            </a:r>
          </a:p>
          <a:p>
            <a:pPr defTabSz="966506">
              <a:defRPr/>
            </a:pPr>
            <a:endParaRPr lang="en-US" b="1" dirty="0" smtClean="0">
              <a:solidFill>
                <a:schemeClr val="tx1"/>
              </a:solidFill>
            </a:endParaRPr>
          </a:p>
          <a:p>
            <a:pPr defTabSz="966506">
              <a:defRPr/>
            </a:pPr>
            <a:r>
              <a:rPr lang="en-US" b="1" dirty="0" smtClean="0">
                <a:solidFill>
                  <a:schemeClr val="tx1"/>
                </a:solidFill>
              </a:rPr>
              <a:t>Rimes/Chunks</a:t>
            </a:r>
            <a:r>
              <a:rPr lang="en-US" dirty="0" smtClean="0">
                <a:solidFill>
                  <a:schemeClr val="tx1"/>
                </a:solidFill>
              </a:rPr>
              <a:t> in our</a:t>
            </a:r>
            <a:r>
              <a:rPr lang="en-US" baseline="0" dirty="0" smtClean="0">
                <a:solidFill>
                  <a:schemeClr val="tx1"/>
                </a:solidFill>
              </a:rPr>
              <a:t> program’s 4 Chunk Charts were drawn </a:t>
            </a:r>
            <a:r>
              <a:rPr lang="en-US" dirty="0" smtClean="0">
                <a:solidFill>
                  <a:schemeClr val="tx1"/>
                </a:solidFill>
              </a:rPr>
              <a:t>from research by </a:t>
            </a:r>
            <a:r>
              <a:rPr lang="en-US" u="sng" dirty="0" smtClean="0">
                <a:solidFill>
                  <a:schemeClr val="tx1"/>
                </a:solidFill>
              </a:rPr>
              <a:t>Marilyn Adams</a:t>
            </a:r>
            <a:r>
              <a:rPr lang="en-US" dirty="0" smtClean="0">
                <a:solidFill>
                  <a:schemeClr val="tx1"/>
                </a:solidFill>
              </a:rPr>
              <a:t> + </a:t>
            </a:r>
            <a:r>
              <a:rPr lang="en-US" u="sng" dirty="0" smtClean="0">
                <a:solidFill>
                  <a:schemeClr val="tx1"/>
                </a:solidFill>
              </a:rPr>
              <a:t>Wylie and </a:t>
            </a:r>
            <a:r>
              <a:rPr lang="en-US" u="sng" dirty="0" err="1" smtClean="0">
                <a:solidFill>
                  <a:schemeClr val="tx1"/>
                </a:solidFill>
              </a:rPr>
              <a:t>Durell</a:t>
            </a:r>
            <a:r>
              <a:rPr lang="en-US" baseline="0" dirty="0" smtClean="0">
                <a:solidFill>
                  <a:schemeClr val="tx1"/>
                </a:solidFill>
              </a:rPr>
              <a:t> </a:t>
            </a:r>
          </a:p>
          <a:p>
            <a:pPr defTabSz="966506">
              <a:defRPr/>
            </a:pPr>
            <a:endParaRPr lang="en-US" dirty="0" smtClean="0">
              <a:solidFill>
                <a:schemeClr val="tx1"/>
              </a:solidFill>
            </a:endParaRPr>
          </a:p>
          <a:p>
            <a:r>
              <a:rPr lang="en-US" b="1" dirty="0" smtClean="0">
                <a:solidFill>
                  <a:schemeClr val="tx1"/>
                </a:solidFill>
              </a:rPr>
              <a:t>Chart features</a:t>
            </a:r>
          </a:p>
          <a:p>
            <a:pPr marL="302033" indent="-302033">
              <a:buFont typeface="Arial" panose="020B0604020202020204" pitchFamily="34" charset="0"/>
              <a:buChar char="•"/>
            </a:pPr>
            <a:r>
              <a:rPr lang="en-US" dirty="0">
                <a:solidFill>
                  <a:schemeClr val="tx1"/>
                </a:solidFill>
              </a:rPr>
              <a:t>Strong visuals</a:t>
            </a:r>
          </a:p>
          <a:p>
            <a:pPr marL="302033" indent="-302033">
              <a:buFont typeface="Arial" panose="020B0604020202020204" pitchFamily="34" charset="0"/>
              <a:buChar char="•"/>
            </a:pPr>
            <a:r>
              <a:rPr lang="en-US" dirty="0" smtClean="0">
                <a:solidFill>
                  <a:schemeClr val="tx1"/>
                </a:solidFill>
              </a:rPr>
              <a:t>Photos</a:t>
            </a:r>
            <a:r>
              <a:rPr lang="en-US" dirty="0">
                <a:solidFill>
                  <a:schemeClr val="tx1"/>
                </a:solidFill>
              </a:rPr>
              <a:t>, not drawings</a:t>
            </a:r>
          </a:p>
          <a:p>
            <a:pPr marL="302033" indent="-302033">
              <a:buFont typeface="Arial" panose="020B0604020202020204" pitchFamily="34" charset="0"/>
              <a:buChar char="•"/>
            </a:pPr>
            <a:r>
              <a:rPr lang="en-US" dirty="0" smtClean="0">
                <a:solidFill>
                  <a:schemeClr val="tx1"/>
                </a:solidFill>
              </a:rPr>
              <a:t>Concrete </a:t>
            </a:r>
            <a:r>
              <a:rPr lang="en-US" dirty="0">
                <a:solidFill>
                  <a:schemeClr val="tx1"/>
                </a:solidFill>
              </a:rPr>
              <a:t>helping words</a:t>
            </a:r>
          </a:p>
          <a:p>
            <a:pPr marL="302033" indent="-302033">
              <a:buFont typeface="Arial" panose="020B0604020202020204" pitchFamily="34" charset="0"/>
              <a:buChar char="•"/>
            </a:pPr>
            <a:r>
              <a:rPr lang="en-US" dirty="0" smtClean="0">
                <a:solidFill>
                  <a:schemeClr val="tx1"/>
                </a:solidFill>
              </a:rPr>
              <a:t>Diversity </a:t>
            </a:r>
            <a:r>
              <a:rPr lang="en-US" dirty="0">
                <a:solidFill>
                  <a:schemeClr val="tx1"/>
                </a:solidFill>
              </a:rPr>
              <a:t>in images</a:t>
            </a:r>
          </a:p>
          <a:p>
            <a:pPr marL="302033" indent="-302033">
              <a:buFont typeface="Arial" panose="020B0604020202020204" pitchFamily="34" charset="0"/>
              <a:buChar char="•"/>
            </a:pPr>
            <a:endParaRPr lang="en-US" dirty="0">
              <a:solidFill>
                <a:schemeClr val="tx1"/>
              </a:solidFill>
            </a:endParaRPr>
          </a:p>
          <a:p>
            <a:r>
              <a:rPr lang="en-US" dirty="0">
                <a:solidFill>
                  <a:schemeClr val="tx1"/>
                </a:solidFill>
              </a:rPr>
              <a:t>We will talk more about the features of each chart as we go through our program strategies and you can appreciate how each skill systematically builds upon previous skills.</a:t>
            </a:r>
          </a:p>
          <a:p>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4F7C82CF-5213-4B5E-8B8B-F4F5A01EC836}" type="slidenum">
              <a:rPr lang="en-US" smtClean="0"/>
              <a:t>14</a:t>
            </a:fld>
            <a:endParaRPr lang="en-US"/>
          </a:p>
        </p:txBody>
      </p:sp>
    </p:spTree>
    <p:extLst>
      <p:ext uri="{BB962C8B-B14F-4D97-AF65-F5344CB8AC3E}">
        <p14:creationId xmlns:p14="http://schemas.microsoft.com/office/powerpoint/2010/main" val="1289306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64 Letter patterns in our program cover most prevalent spelling patterns students see in K-3 literature!  Well worth the time!</a:t>
            </a:r>
          </a:p>
          <a:p>
            <a:r>
              <a:rPr lang="en-US" b="1" dirty="0">
                <a:solidFill>
                  <a:schemeClr val="tx1"/>
                </a:solidFill>
              </a:rPr>
              <a:t>Learning these patterns outright, in the same way we learn our letter sounds, is the most efficient way to become fluent readers</a:t>
            </a:r>
          </a:p>
          <a:p>
            <a:endParaRPr lang="en-US" baseline="0" dirty="0" smtClean="0">
              <a:solidFill>
                <a:schemeClr val="tx1"/>
              </a:solidFill>
            </a:endParaRPr>
          </a:p>
          <a:p>
            <a:r>
              <a:rPr lang="en-US" baseline="0" dirty="0" smtClean="0">
                <a:solidFill>
                  <a:schemeClr val="tx1"/>
                </a:solidFill>
              </a:rPr>
              <a:t> - many letter patterns sound the same all the time or nearly all the time</a:t>
            </a:r>
          </a:p>
          <a:p>
            <a:endParaRPr lang="en-US" baseline="0" dirty="0" smtClean="0">
              <a:solidFill>
                <a:schemeClr val="tx1"/>
              </a:solidFill>
            </a:endParaRPr>
          </a:p>
          <a:p>
            <a:r>
              <a:rPr lang="en-US" baseline="0" dirty="0" smtClean="0">
                <a:solidFill>
                  <a:schemeClr val="tx1"/>
                </a:solidFill>
              </a:rPr>
              <a:t> - these consistent patterns show up in most of the words students K-3 encounter </a:t>
            </a:r>
          </a:p>
          <a:p>
            <a:endParaRPr lang="en-US" baseline="0" dirty="0" smtClean="0">
              <a:solidFill>
                <a:schemeClr val="tx1"/>
              </a:solidFill>
            </a:endParaRPr>
          </a:p>
          <a:p>
            <a:r>
              <a:rPr lang="en-US" baseline="0" dirty="0" smtClean="0">
                <a:solidFill>
                  <a:schemeClr val="tx1"/>
                </a:solidFill>
              </a:rPr>
              <a:t> - so it makes sense to learn them</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BA7A6E3A-E613-46CD-8899-ED8E7247141B}" type="slidenum">
              <a:rPr lang="en-US" smtClean="0"/>
              <a:t>15</a:t>
            </a:fld>
            <a:endParaRPr lang="en-US"/>
          </a:p>
        </p:txBody>
      </p:sp>
    </p:spTree>
    <p:extLst>
      <p:ext uri="{BB962C8B-B14F-4D97-AF65-F5344CB8AC3E}">
        <p14:creationId xmlns:p14="http://schemas.microsoft.com/office/powerpoint/2010/main" val="2659197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I mentioned at the start of this presentation,</a:t>
            </a:r>
            <a:r>
              <a:rPr lang="en-US" baseline="0" dirty="0" smtClean="0">
                <a:solidFill>
                  <a:schemeClr val="tx1"/>
                </a:solidFill>
              </a:rPr>
              <a:t> that students rely on these cues:</a:t>
            </a:r>
          </a:p>
          <a:p>
            <a:endParaRPr lang="en-US" baseline="0" dirty="0" smtClean="0">
              <a:solidFill>
                <a:schemeClr val="tx1"/>
              </a:solidFill>
            </a:endParaRPr>
          </a:p>
          <a:p>
            <a:r>
              <a:rPr lang="en-US" b="1" dirty="0">
                <a:solidFill>
                  <a:schemeClr val="tx1"/>
                </a:solidFill>
              </a:rPr>
              <a:t>	M</a:t>
            </a:r>
            <a:r>
              <a:rPr lang="en-US" baseline="0" dirty="0" smtClean="0">
                <a:solidFill>
                  <a:schemeClr val="tx1"/>
                </a:solidFill>
              </a:rPr>
              <a:t>eaning</a:t>
            </a:r>
          </a:p>
          <a:p>
            <a:r>
              <a:rPr lang="en-US" b="1" baseline="0" dirty="0" smtClean="0">
                <a:solidFill>
                  <a:schemeClr val="tx1"/>
                </a:solidFill>
              </a:rPr>
              <a:t>	S</a:t>
            </a:r>
            <a:r>
              <a:rPr lang="en-US" baseline="0" dirty="0" smtClean="0">
                <a:solidFill>
                  <a:schemeClr val="tx1"/>
                </a:solidFill>
              </a:rPr>
              <a:t>tructure</a:t>
            </a:r>
          </a:p>
          <a:p>
            <a:r>
              <a:rPr lang="en-US" b="1" baseline="0" dirty="0" smtClean="0">
                <a:solidFill>
                  <a:schemeClr val="tx1"/>
                </a:solidFill>
              </a:rPr>
              <a:t>	V</a:t>
            </a:r>
            <a:r>
              <a:rPr lang="en-US" baseline="0" dirty="0" smtClean="0">
                <a:solidFill>
                  <a:schemeClr val="tx1"/>
                </a:solidFill>
              </a:rPr>
              <a:t>isual </a:t>
            </a:r>
          </a:p>
          <a:p>
            <a:endParaRPr lang="en-US" baseline="0" dirty="0" smtClean="0">
              <a:solidFill>
                <a:schemeClr val="tx1"/>
              </a:solidFill>
            </a:endParaRPr>
          </a:p>
          <a:p>
            <a:pPr marL="175856" indent="-175856">
              <a:buFont typeface="Arial" pitchFamily="34" charset="0"/>
              <a:buChar char="•"/>
            </a:pPr>
            <a:r>
              <a:rPr lang="en-US" b="1" baseline="0" dirty="0" smtClean="0">
                <a:solidFill>
                  <a:schemeClr val="tx1"/>
                </a:solidFill>
              </a:rPr>
              <a:t>V</a:t>
            </a:r>
            <a:r>
              <a:rPr lang="en-US" baseline="0" dirty="0" smtClean="0">
                <a:solidFill>
                  <a:schemeClr val="tx1"/>
                </a:solidFill>
              </a:rPr>
              <a:t>isual (i.e. the print itself) is where most students are weak.  </a:t>
            </a:r>
          </a:p>
          <a:p>
            <a:pPr marL="175856" indent="-175856">
              <a:buFont typeface="Arial" pitchFamily="34" charset="0"/>
              <a:buChar char="•"/>
            </a:pPr>
            <a:r>
              <a:rPr lang="en-US" b="1" baseline="0" dirty="0" smtClean="0">
                <a:solidFill>
                  <a:schemeClr val="tx1"/>
                </a:solidFill>
              </a:rPr>
              <a:t>But for ELLS, Visual cue is a relative </a:t>
            </a:r>
            <a:r>
              <a:rPr lang="en-US" b="1" u="sng" baseline="0" dirty="0" smtClean="0">
                <a:solidFill>
                  <a:schemeClr val="tx1"/>
                </a:solidFill>
              </a:rPr>
              <a:t>strength</a:t>
            </a:r>
            <a:r>
              <a:rPr lang="en-US" b="1" baseline="0" dirty="0" smtClean="0">
                <a:solidFill>
                  <a:schemeClr val="tx1"/>
                </a:solidFill>
              </a:rPr>
              <a:t>.  Good to capitalize on that!</a:t>
            </a:r>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BA7A6E3A-E613-46CD-8899-ED8E7247141B}" type="slidenum">
              <a:rPr lang="en-US" smtClean="0"/>
              <a:t>16</a:t>
            </a:fld>
            <a:endParaRPr lang="en-US"/>
          </a:p>
        </p:txBody>
      </p:sp>
    </p:spTree>
    <p:extLst>
      <p:ext uri="{BB962C8B-B14F-4D97-AF65-F5344CB8AC3E}">
        <p14:creationId xmlns:p14="http://schemas.microsoft.com/office/powerpoint/2010/main" val="472013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900">
              <a:defRPr/>
            </a:pPr>
            <a:r>
              <a:rPr lang="en-US" dirty="0" smtClean="0">
                <a:solidFill>
                  <a:schemeClr val="tx1"/>
                </a:solidFill>
              </a:rPr>
              <a:t>Students have an easier time recognizing a word part when you change the onset than when you change the end.  </a:t>
            </a:r>
          </a:p>
          <a:p>
            <a:pPr defTabSz="937900">
              <a:defRPr/>
            </a:pPr>
            <a:endParaRPr lang="en-US" dirty="0" smtClean="0">
              <a:solidFill>
                <a:schemeClr val="tx1"/>
              </a:solidFill>
            </a:endParaRPr>
          </a:p>
          <a:p>
            <a:pPr defTabSz="937900">
              <a:defRPr/>
            </a:pPr>
            <a:r>
              <a:rPr lang="en-US" dirty="0" smtClean="0">
                <a:solidFill>
                  <a:schemeClr val="tx1"/>
                </a:solidFill>
              </a:rPr>
              <a:t>We will talk about how to do this in a few minutes!</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BA7A6E3A-E613-46CD-8899-ED8E7247141B}" type="slidenum">
              <a:rPr lang="en-US" smtClean="0"/>
              <a:t>17</a:t>
            </a:fld>
            <a:endParaRPr lang="en-US"/>
          </a:p>
        </p:txBody>
      </p:sp>
    </p:spTree>
    <p:extLst>
      <p:ext uri="{BB962C8B-B14F-4D97-AF65-F5344CB8AC3E}">
        <p14:creationId xmlns:p14="http://schemas.microsoft.com/office/powerpoint/2010/main" val="2206372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tx1"/>
                </a:solidFill>
              </a:rPr>
              <a:t>ATTENDEES CAN GO THROUGH THESE NEXT 4 SLIDES,</a:t>
            </a:r>
            <a:r>
              <a:rPr lang="en-US" b="1" baseline="0" dirty="0" smtClean="0">
                <a:solidFill>
                  <a:schemeClr val="tx1"/>
                </a:solidFill>
              </a:rPr>
              <a:t> LATER </a:t>
            </a:r>
            <a:r>
              <a:rPr lang="en-US" b="1" dirty="0" smtClean="0">
                <a:solidFill>
                  <a:schemeClr val="tx1"/>
                </a:solidFill>
              </a:rPr>
              <a:t>ON THEIR OWN</a:t>
            </a:r>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BA7A6E3A-E613-46CD-8899-ED8E7247141B}" type="slidenum">
              <a:rPr lang="en-US" smtClean="0"/>
              <a:t>18</a:t>
            </a:fld>
            <a:endParaRPr lang="en-US"/>
          </a:p>
        </p:txBody>
      </p:sp>
    </p:spTree>
    <p:extLst>
      <p:ext uri="{BB962C8B-B14F-4D97-AF65-F5344CB8AC3E}">
        <p14:creationId xmlns:p14="http://schemas.microsoft.com/office/powerpoint/2010/main" val="3846810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tx1"/>
                </a:solidFill>
              </a:rPr>
              <a:t>Chunk = Second part of a word</a:t>
            </a:r>
          </a:p>
          <a:p>
            <a:r>
              <a:rPr lang="en-US" b="1" dirty="0" smtClean="0">
                <a:solidFill>
                  <a:schemeClr val="tx1"/>
                </a:solidFill>
              </a:rPr>
              <a:t>Chunk Cheer Daily</a:t>
            </a:r>
            <a:r>
              <a:rPr lang="en-US" b="1" baseline="0" dirty="0" smtClean="0">
                <a:solidFill>
                  <a:schemeClr val="tx1"/>
                </a:solidFill>
              </a:rPr>
              <a:t> Warm-up</a:t>
            </a:r>
            <a:endParaRPr lang="en-US" b="1" dirty="0" smtClean="0">
              <a:solidFill>
                <a:schemeClr val="tx1"/>
              </a:solidFill>
            </a:endParaRPr>
          </a:p>
          <a:p>
            <a:r>
              <a:rPr lang="en-US" b="1" dirty="0" smtClean="0">
                <a:solidFill>
                  <a:schemeClr val="tx1"/>
                </a:solidFill>
              </a:rPr>
              <a:t>  Quick and helps with memorizing</a:t>
            </a:r>
            <a:r>
              <a:rPr lang="en-US" b="1" baseline="0" dirty="0" smtClean="0">
                <a:solidFill>
                  <a:schemeClr val="tx1"/>
                </a:solidFill>
              </a:rPr>
              <a:t> chunks</a:t>
            </a:r>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BA7A6E3A-E613-46CD-8899-ED8E7247141B}" type="slidenum">
              <a:rPr lang="en-US" smtClean="0"/>
              <a:t>19</a:t>
            </a:fld>
            <a:endParaRPr lang="en-US"/>
          </a:p>
        </p:txBody>
      </p:sp>
    </p:spTree>
    <p:extLst>
      <p:ext uri="{BB962C8B-B14F-4D97-AF65-F5344CB8AC3E}">
        <p14:creationId xmlns:p14="http://schemas.microsoft.com/office/powerpoint/2010/main" val="2202484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6">
              <a:defRPr/>
            </a:pPr>
            <a:r>
              <a:rPr lang="en-US" b="1" dirty="0">
                <a:solidFill>
                  <a:schemeClr val="tx1"/>
                </a:solidFill>
              </a:rPr>
              <a:t>Several Specific Problems I have noticed over many years working as a classroom teacher and reading specialist.</a:t>
            </a:r>
          </a:p>
          <a:p>
            <a:pPr defTabSz="966506">
              <a:defRPr/>
            </a:pPr>
            <a:endParaRPr lang="en-US" dirty="0" smtClean="0">
              <a:solidFill>
                <a:schemeClr val="tx1"/>
              </a:solidFill>
            </a:endParaRPr>
          </a:p>
          <a:p>
            <a:pPr defTabSz="966506">
              <a:defRPr/>
            </a:pPr>
            <a:r>
              <a:rPr lang="en-US" dirty="0" smtClean="0">
                <a:solidFill>
                  <a:schemeClr val="tx1"/>
                </a:solidFill>
              </a:rPr>
              <a:t>1) </a:t>
            </a:r>
            <a:r>
              <a:rPr lang="en-US" b="1" dirty="0">
                <a:solidFill>
                  <a:schemeClr val="tx1"/>
                </a:solidFill>
              </a:rPr>
              <a:t>Weakness in phonics skills/decoding most often the problem in struggling readers – no word attack skills.  Kids would start the word and then guess. (e.g. “committee”)  Kids were taught to guess based on meaning but this is a weak spot for ELL</a:t>
            </a:r>
          </a:p>
          <a:p>
            <a:endParaRPr lang="en-US" dirty="0" smtClean="0">
              <a:solidFill>
                <a:schemeClr val="tx1"/>
              </a:solidFill>
            </a:endParaRPr>
          </a:p>
          <a:p>
            <a:pPr defTabSz="966506">
              <a:defRPr/>
            </a:pPr>
            <a:r>
              <a:rPr lang="en-US" dirty="0" smtClean="0">
                <a:solidFill>
                  <a:schemeClr val="tx1"/>
                </a:solidFill>
              </a:rPr>
              <a:t>2)</a:t>
            </a:r>
            <a:r>
              <a:rPr lang="en-US" b="1" dirty="0">
                <a:solidFill>
                  <a:schemeClr val="tx1"/>
                </a:solidFill>
              </a:rPr>
              <a:t> If there was phonics, a lot of time was spent on short and long vowel sounds and students were taught to “sound out” words.  But ELL students had a lot of trouble hearing the difference between short vowels in isolation.  So this was not a productive approach</a:t>
            </a:r>
          </a:p>
          <a:p>
            <a:endParaRPr lang="en-US" dirty="0" smtClean="0">
              <a:solidFill>
                <a:schemeClr val="tx1"/>
              </a:solidFill>
            </a:endParaRPr>
          </a:p>
          <a:p>
            <a:pPr defTabSz="966506">
              <a:defRPr/>
            </a:pPr>
            <a:r>
              <a:rPr lang="en-US" dirty="0" smtClean="0">
                <a:solidFill>
                  <a:schemeClr val="tx1"/>
                </a:solidFill>
              </a:rPr>
              <a:t>3) </a:t>
            </a:r>
            <a:r>
              <a:rPr lang="en-US" b="1" dirty="0">
                <a:solidFill>
                  <a:schemeClr val="tx1"/>
                </a:solidFill>
              </a:rPr>
              <a:t>The few phonics programs were too rules-focused whereas accomplished readers (most adults) really just notice word parts that are similar to other word parts they already know – automaticity. </a:t>
            </a:r>
            <a:r>
              <a:rPr lang="en-US" b="1" dirty="0" smtClean="0">
                <a:solidFill>
                  <a:schemeClr val="tx1"/>
                </a:solidFill>
              </a:rPr>
              <a:t> We </a:t>
            </a:r>
            <a:r>
              <a:rPr lang="en-US" b="1" dirty="0">
                <a:solidFill>
                  <a:schemeClr val="tx1"/>
                </a:solidFill>
              </a:rPr>
              <a:t>know even very young kids can hear word parts (e.g. rhymes) so this method is available to them.</a:t>
            </a:r>
          </a:p>
          <a:p>
            <a:endParaRPr lang="en-US" dirty="0" smtClean="0">
              <a:solidFill>
                <a:schemeClr val="tx1"/>
              </a:solidFill>
            </a:endParaRPr>
          </a:p>
          <a:p>
            <a:pPr defTabSz="966506">
              <a:defRPr/>
            </a:pPr>
            <a:r>
              <a:rPr lang="en-US" dirty="0" smtClean="0">
                <a:solidFill>
                  <a:schemeClr val="tx1"/>
                </a:solidFill>
              </a:rPr>
              <a:t>4) </a:t>
            </a:r>
            <a:r>
              <a:rPr lang="en-US" b="1" dirty="0">
                <a:solidFill>
                  <a:schemeClr val="tx1"/>
                </a:solidFill>
              </a:rPr>
              <a:t>We all know good writers are good readers, but couldn’t really find a program that developed writing along with the reading.  Hearing sounds in dictation (phonemic awareness) develops this skill</a:t>
            </a:r>
          </a:p>
          <a:p>
            <a:endParaRPr lang="en-US" dirty="0" smtClean="0">
              <a:solidFill>
                <a:schemeClr val="tx1"/>
              </a:solidFill>
            </a:endParaRPr>
          </a:p>
          <a:p>
            <a:r>
              <a:rPr lang="en-US" dirty="0" smtClean="0">
                <a:solidFill>
                  <a:schemeClr val="tx1"/>
                </a:solidFill>
              </a:rPr>
              <a:t>5) </a:t>
            </a:r>
            <a:r>
              <a:rPr lang="en-US" b="1" dirty="0">
                <a:solidFill>
                  <a:schemeClr val="tx1"/>
                </a:solidFill>
              </a:rPr>
              <a:t>Most programs tended to be dry.  Multisensory is more engaging, has a better chance of connecting with a student because it activates more parts of the brain, and is therefore more memorable.</a:t>
            </a:r>
          </a:p>
          <a:p>
            <a:endParaRPr lang="en-US" b="1" dirty="0">
              <a:solidFill>
                <a:schemeClr val="tx1"/>
              </a:solidFill>
            </a:endParaRPr>
          </a:p>
          <a:p>
            <a:r>
              <a:rPr lang="en-US" b="1" dirty="0" smtClean="0">
                <a:solidFill>
                  <a:schemeClr val="tx1"/>
                </a:solidFill>
              </a:rPr>
              <a:t>Didn’t see any curriculum out there that explicitly addressed these issues so I developed my own program about 15 years ago.  Since then it has been field tested by me and many others in just about every learning situation (mainstream, </a:t>
            </a:r>
            <a:r>
              <a:rPr lang="en-US" b="1" dirty="0" err="1" smtClean="0">
                <a:solidFill>
                  <a:schemeClr val="tx1"/>
                </a:solidFill>
              </a:rPr>
              <a:t>Sp.Ed</a:t>
            </a:r>
            <a:r>
              <a:rPr lang="en-US" b="1" dirty="0" smtClean="0">
                <a:solidFill>
                  <a:schemeClr val="tx1"/>
                </a:solidFill>
              </a:rPr>
              <a:t>, ELL small group, 1-1 tutoring, home school, adult literacy).  We have continued to develop it and add new elements over the years until today we have a very complete reading program.</a:t>
            </a:r>
          </a:p>
          <a:p>
            <a:endParaRPr lang="en-US" b="1" dirty="0" smtClean="0">
              <a:solidFill>
                <a:schemeClr val="tx1"/>
              </a:solidFill>
            </a:endParaRPr>
          </a:p>
          <a:p>
            <a:endParaRPr lang="en-US" b="1" dirty="0" smtClean="0">
              <a:solidFill>
                <a:schemeClr val="tx1"/>
              </a:solidFill>
            </a:endParaRPr>
          </a:p>
          <a:p>
            <a:r>
              <a:rPr lang="en-US" sz="1600" b="1" dirty="0">
                <a:solidFill>
                  <a:schemeClr val="tx1"/>
                </a:solidFill>
              </a:rPr>
              <a:t>*Now we are going to look at the elements and strategies identified by Reading Panel of 2000 as necessary in a effective reading program and see how they are </a:t>
            </a:r>
            <a:r>
              <a:rPr lang="en-US" sz="1900" b="1" dirty="0">
                <a:solidFill>
                  <a:schemeClr val="tx1"/>
                </a:solidFill>
              </a:rPr>
              <a:t>implemented in the program we developed.</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BA7A6E3A-E613-46CD-8899-ED8E7247141B}" type="slidenum">
              <a:rPr lang="en-US" smtClean="0"/>
              <a:t>2</a:t>
            </a:fld>
            <a:endParaRPr lang="en-US"/>
          </a:p>
        </p:txBody>
      </p:sp>
    </p:spTree>
    <p:extLst>
      <p:ext uri="{BB962C8B-B14F-4D97-AF65-F5344CB8AC3E}">
        <p14:creationId xmlns:p14="http://schemas.microsoft.com/office/powerpoint/2010/main" val="2858623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6E3A-E613-46CD-8899-ED8E7247141B}" type="slidenum">
              <a:rPr lang="en-US" smtClean="0"/>
              <a:t>20</a:t>
            </a:fld>
            <a:endParaRPr lang="en-US"/>
          </a:p>
        </p:txBody>
      </p:sp>
    </p:spTree>
    <p:extLst>
      <p:ext uri="{BB962C8B-B14F-4D97-AF65-F5344CB8AC3E}">
        <p14:creationId xmlns:p14="http://schemas.microsoft.com/office/powerpoint/2010/main" val="2985604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A6E3A-E613-46CD-8899-ED8E7247141B}" type="slidenum">
              <a:rPr lang="en-US" smtClean="0"/>
              <a:t>21</a:t>
            </a:fld>
            <a:endParaRPr lang="en-US"/>
          </a:p>
        </p:txBody>
      </p:sp>
    </p:spTree>
    <p:extLst>
      <p:ext uri="{BB962C8B-B14F-4D97-AF65-F5344CB8AC3E}">
        <p14:creationId xmlns:p14="http://schemas.microsoft.com/office/powerpoint/2010/main" val="898505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A6E3A-E613-46CD-8899-ED8E7247141B}" type="slidenum">
              <a:rPr lang="en-US" smtClean="0"/>
              <a:t>22</a:t>
            </a:fld>
            <a:endParaRPr lang="en-US"/>
          </a:p>
        </p:txBody>
      </p:sp>
    </p:spTree>
    <p:extLst>
      <p:ext uri="{BB962C8B-B14F-4D97-AF65-F5344CB8AC3E}">
        <p14:creationId xmlns:p14="http://schemas.microsoft.com/office/powerpoint/2010/main" val="695925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As you will have noticed, this program gives A LOT of attention to phonemic awareness and phonemic segmentation.  These are the foundation of strong reading skills:</a:t>
            </a:r>
          </a:p>
          <a:p>
            <a:pPr defTabSz="937900">
              <a:defRPr/>
            </a:pPr>
            <a:r>
              <a:rPr lang="en-US" b="1" dirty="0">
                <a:solidFill>
                  <a:schemeClr val="tx1"/>
                </a:solidFill>
              </a:rPr>
              <a:t>Researchers “sound in” on Phonemic Awareness:</a:t>
            </a:r>
          </a:p>
          <a:p>
            <a:pPr defTabSz="937900">
              <a:defRPr/>
            </a:pPr>
            <a:endParaRPr lang="en-US" b="1" dirty="0">
              <a:solidFill>
                <a:schemeClr val="tx1"/>
              </a:solidFill>
            </a:endParaRPr>
          </a:p>
          <a:p>
            <a:r>
              <a:rPr lang="en-US" b="1" dirty="0" err="1">
                <a:solidFill>
                  <a:schemeClr val="tx1"/>
                </a:solidFill>
              </a:rPr>
              <a:t>Juel</a:t>
            </a:r>
            <a:r>
              <a:rPr lang="en-US" b="1" dirty="0">
                <a:solidFill>
                  <a:schemeClr val="tx1"/>
                </a:solidFill>
              </a:rPr>
              <a:t>:</a:t>
            </a:r>
            <a:r>
              <a:rPr lang="en-US" dirty="0">
                <a:solidFill>
                  <a:schemeClr val="tx1"/>
                </a:solidFill>
              </a:rPr>
              <a:t>  found that phonemic awareness is an important precursor to reading success</a:t>
            </a:r>
            <a:r>
              <a:rPr lang="en-US" dirty="0" smtClean="0">
                <a:solidFill>
                  <a:schemeClr val="tx1"/>
                </a:solidFill>
              </a:rPr>
              <a:t>.</a:t>
            </a:r>
          </a:p>
          <a:p>
            <a:endParaRPr lang="en-US" dirty="0" smtClean="0">
              <a:solidFill>
                <a:schemeClr val="tx1"/>
              </a:solidFill>
            </a:endParaRPr>
          </a:p>
          <a:p>
            <a:r>
              <a:rPr lang="en-US" b="1" dirty="0" err="1">
                <a:solidFill>
                  <a:schemeClr val="tx1"/>
                </a:solidFill>
              </a:rPr>
              <a:t>Yopp</a:t>
            </a:r>
            <a:r>
              <a:rPr lang="en-US" b="1" dirty="0">
                <a:solidFill>
                  <a:schemeClr val="tx1"/>
                </a:solidFill>
              </a:rPr>
              <a:t> and </a:t>
            </a:r>
            <a:r>
              <a:rPr lang="en-US" b="1" dirty="0" err="1">
                <a:solidFill>
                  <a:schemeClr val="tx1"/>
                </a:solidFill>
              </a:rPr>
              <a:t>Yopp</a:t>
            </a:r>
            <a:r>
              <a:rPr lang="en-US" b="1" dirty="0">
                <a:solidFill>
                  <a:schemeClr val="tx1"/>
                </a:solidFill>
              </a:rPr>
              <a:t>:</a:t>
            </a:r>
            <a:r>
              <a:rPr lang="en-US" dirty="0">
                <a:solidFill>
                  <a:schemeClr val="tx1"/>
                </a:solidFill>
              </a:rPr>
              <a:t>  found that phonemic awareness correlates with reading success.</a:t>
            </a:r>
          </a:p>
          <a:p>
            <a:endParaRPr lang="en-US" dirty="0">
              <a:solidFill>
                <a:schemeClr val="tx1"/>
              </a:solidFill>
            </a:endParaRPr>
          </a:p>
          <a:p>
            <a:r>
              <a:rPr lang="en-US" b="1" dirty="0">
                <a:solidFill>
                  <a:schemeClr val="tx1"/>
                </a:solidFill>
              </a:rPr>
              <a:t>Kate Nation:  </a:t>
            </a:r>
            <a:r>
              <a:rPr lang="en-US" dirty="0">
                <a:solidFill>
                  <a:schemeClr val="tx1"/>
                </a:solidFill>
              </a:rPr>
              <a:t>found “a large body of research on the importance of the metalinguistic skill of phonemic awareness in reading acquisition”</a:t>
            </a:r>
          </a:p>
          <a:p>
            <a:endParaRPr lang="en-US" dirty="0" smtClean="0">
              <a:solidFill>
                <a:schemeClr val="tx1"/>
              </a:solidFill>
            </a:endParaRPr>
          </a:p>
          <a:p>
            <a:r>
              <a:rPr lang="en-US" sz="1400" b="1" dirty="0">
                <a:solidFill>
                  <a:schemeClr val="tx1"/>
                </a:solidFill>
              </a:rPr>
              <a:t>How our program builds phonemic awareness:</a:t>
            </a:r>
          </a:p>
          <a:p>
            <a:r>
              <a:rPr lang="en-US" b="1" dirty="0" smtClean="0">
                <a:solidFill>
                  <a:schemeClr val="tx1"/>
                </a:solidFill>
              </a:rPr>
              <a:t>	Blend Song</a:t>
            </a:r>
          </a:p>
          <a:p>
            <a:r>
              <a:rPr lang="en-US" b="1" dirty="0" smtClean="0">
                <a:solidFill>
                  <a:schemeClr val="tx1"/>
                </a:solidFill>
              </a:rPr>
              <a:t>	Chunk Cheer</a:t>
            </a:r>
          </a:p>
          <a:p>
            <a:r>
              <a:rPr lang="en-US" b="1" dirty="0" smtClean="0">
                <a:solidFill>
                  <a:schemeClr val="tx1"/>
                </a:solidFill>
              </a:rPr>
              <a:t>	Sound Game</a:t>
            </a:r>
          </a:p>
          <a:p>
            <a:r>
              <a:rPr lang="en-US" b="1" dirty="0" smtClean="0">
                <a:solidFill>
                  <a:schemeClr val="tx1"/>
                </a:solidFill>
              </a:rPr>
              <a:t>	Listening Games (ABC, Blend, and Chunk)</a:t>
            </a:r>
          </a:p>
          <a:p>
            <a:r>
              <a:rPr lang="en-US" b="1" dirty="0" smtClean="0">
                <a:solidFill>
                  <a:schemeClr val="tx1"/>
                </a:solidFill>
              </a:rPr>
              <a:t>	Long/Short vowel sound couplets</a:t>
            </a:r>
          </a:p>
          <a:p>
            <a:r>
              <a:rPr lang="en-US" b="1" dirty="0" smtClean="0">
                <a:solidFill>
                  <a:schemeClr val="tx1"/>
                </a:solidFill>
              </a:rPr>
              <a:t>	Phonemic segmentation activities (chunk cheer)</a:t>
            </a:r>
          </a:p>
          <a:p>
            <a:r>
              <a:rPr lang="en-US" b="1" dirty="0" smtClean="0">
                <a:solidFill>
                  <a:schemeClr val="tx1"/>
                </a:solidFill>
              </a:rPr>
              <a:t>	Chunk Call and Response Game</a:t>
            </a:r>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________________________________________________</a:t>
            </a:r>
          </a:p>
          <a:p>
            <a:endParaRPr lang="en-US" dirty="0">
              <a:solidFill>
                <a:schemeClr val="tx1"/>
              </a:solidFill>
            </a:endParaRPr>
          </a:p>
          <a:p>
            <a:r>
              <a:rPr lang="en-US" b="1" dirty="0">
                <a:solidFill>
                  <a:schemeClr val="tx1"/>
                </a:solidFill>
              </a:rPr>
              <a:t>Hearing Rimes or Chunks (phonemic segmentation)</a:t>
            </a:r>
          </a:p>
          <a:p>
            <a:r>
              <a:rPr lang="en-US" b="1" dirty="0">
                <a:solidFill>
                  <a:schemeClr val="tx1"/>
                </a:solidFill>
              </a:rPr>
              <a:t>Magnetic Letters: Breaking Words &amp; Modeling How Chunks Work</a:t>
            </a:r>
          </a:p>
          <a:p>
            <a:r>
              <a:rPr lang="en-US" dirty="0">
                <a:solidFill>
                  <a:schemeClr val="tx1"/>
                </a:solidFill>
              </a:rPr>
              <a:t>The Chunk Listen and Spell Game</a:t>
            </a:r>
          </a:p>
          <a:p>
            <a:r>
              <a:rPr lang="en-US" dirty="0">
                <a:solidFill>
                  <a:schemeClr val="tx1"/>
                </a:solidFill>
              </a:rPr>
              <a:t>Playing the Match‐O Game, part 1</a:t>
            </a:r>
          </a:p>
          <a:p>
            <a:r>
              <a:rPr lang="en-US" dirty="0">
                <a:solidFill>
                  <a:schemeClr val="tx1"/>
                </a:solidFill>
              </a:rPr>
              <a:t>Playing the Match‐O Game, part 2</a:t>
            </a:r>
          </a:p>
          <a:p>
            <a:r>
              <a:rPr lang="en-US" dirty="0">
                <a:solidFill>
                  <a:schemeClr val="tx1"/>
                </a:solidFill>
              </a:rPr>
              <a:t>Magnetic Letters: Mystery Word of the Day</a:t>
            </a:r>
          </a:p>
          <a:p>
            <a:r>
              <a:rPr lang="en-US" dirty="0">
                <a:solidFill>
                  <a:schemeClr val="tx1"/>
                </a:solidFill>
              </a:rPr>
              <a:t>Chunk Chart 1: Chunk Call and Response Game</a:t>
            </a:r>
          </a:p>
          <a:p>
            <a:r>
              <a:rPr lang="en-US" dirty="0">
                <a:solidFill>
                  <a:schemeClr val="tx1"/>
                </a:solidFill>
              </a:rPr>
              <a:t>Skills Practice 5 Book: Shared Writing</a:t>
            </a:r>
          </a:p>
          <a:p>
            <a:endParaRPr lang="en-US" dirty="0">
              <a:solidFill>
                <a:schemeClr val="tx1"/>
              </a:solidFill>
            </a:endParaRPr>
          </a:p>
          <a:p>
            <a:r>
              <a:rPr lang="en-US" dirty="0">
                <a:solidFill>
                  <a:schemeClr val="tx1"/>
                </a:solidFill>
              </a:rPr>
              <a:t>_______________________</a:t>
            </a:r>
          </a:p>
          <a:p>
            <a:endParaRPr lang="en-US" dirty="0">
              <a:solidFill>
                <a:schemeClr val="tx1"/>
              </a:solidFill>
            </a:endParaRPr>
          </a:p>
          <a:p>
            <a:r>
              <a:rPr lang="en-US" b="1" u="sng" dirty="0">
                <a:solidFill>
                  <a:schemeClr val="tx1"/>
                </a:solidFill>
              </a:rPr>
              <a:t>CORE STANDARDS IN CHUNK MODULE</a:t>
            </a:r>
          </a:p>
          <a:p>
            <a:r>
              <a:rPr lang="en-US" b="1" dirty="0">
                <a:solidFill>
                  <a:schemeClr val="tx1"/>
                </a:solidFill>
              </a:rPr>
              <a:t>Recognizing patterns or Chunks</a:t>
            </a:r>
          </a:p>
          <a:p>
            <a:r>
              <a:rPr lang="en-US" b="1" dirty="0">
                <a:solidFill>
                  <a:schemeClr val="tx1"/>
                </a:solidFill>
              </a:rPr>
              <a:t>Generating new words with familiar Chunks</a:t>
            </a:r>
          </a:p>
          <a:p>
            <a:r>
              <a:rPr lang="en-US" dirty="0">
                <a:solidFill>
                  <a:schemeClr val="tx1"/>
                </a:solidFill>
              </a:rPr>
              <a:t>Writing mechanics</a:t>
            </a:r>
          </a:p>
          <a:p>
            <a:r>
              <a:rPr lang="en-US" dirty="0">
                <a:solidFill>
                  <a:schemeClr val="tx1"/>
                </a:solidFill>
              </a:rPr>
              <a:t> punctuation</a:t>
            </a:r>
          </a:p>
          <a:p>
            <a:r>
              <a:rPr lang="en-US" dirty="0">
                <a:solidFill>
                  <a:schemeClr val="tx1"/>
                </a:solidFill>
              </a:rPr>
              <a:t> capitalization</a:t>
            </a:r>
          </a:p>
          <a:p>
            <a:r>
              <a:rPr lang="en-US" dirty="0">
                <a:solidFill>
                  <a:schemeClr val="tx1"/>
                </a:solidFill>
              </a:rPr>
              <a:t> spaces between words</a:t>
            </a:r>
          </a:p>
          <a:p>
            <a:r>
              <a:rPr lang="en-US" dirty="0">
                <a:solidFill>
                  <a:schemeClr val="tx1"/>
                </a:solidFill>
              </a:rPr>
              <a:t> indentation</a:t>
            </a:r>
          </a:p>
        </p:txBody>
      </p:sp>
      <p:sp>
        <p:nvSpPr>
          <p:cNvPr id="4" name="Slide Number Placeholder 3"/>
          <p:cNvSpPr>
            <a:spLocks noGrp="1"/>
          </p:cNvSpPr>
          <p:nvPr>
            <p:ph type="sldNum" sz="quarter" idx="10"/>
          </p:nvPr>
        </p:nvSpPr>
        <p:spPr/>
        <p:txBody>
          <a:bodyPr/>
          <a:lstStyle/>
          <a:p>
            <a:fld id="{BA7A6E3A-E613-46CD-8899-ED8E7247141B}" type="slidenum">
              <a:rPr lang="en-US" smtClean="0"/>
              <a:t>23</a:t>
            </a:fld>
            <a:endParaRPr lang="en-US"/>
          </a:p>
        </p:txBody>
      </p:sp>
    </p:spTree>
    <p:extLst>
      <p:ext uri="{BB962C8B-B14F-4D97-AF65-F5344CB8AC3E}">
        <p14:creationId xmlns:p14="http://schemas.microsoft.com/office/powerpoint/2010/main" val="2970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a:p>
            <a:r>
              <a:rPr lang="en-US" dirty="0">
                <a:solidFill>
                  <a:schemeClr val="tx1"/>
                </a:solidFill>
              </a:rPr>
              <a:t>Hearing Rimes or Chunks (phonemic segmentation)</a:t>
            </a:r>
          </a:p>
          <a:p>
            <a:r>
              <a:rPr lang="en-US" dirty="0">
                <a:solidFill>
                  <a:schemeClr val="tx1"/>
                </a:solidFill>
              </a:rPr>
              <a:t>Magnetic Letters: Breaking Words &amp; Modeling How Chunks Work</a:t>
            </a:r>
          </a:p>
          <a:p>
            <a:r>
              <a:rPr lang="en-US" b="1" dirty="0">
                <a:solidFill>
                  <a:schemeClr val="tx1"/>
                </a:solidFill>
              </a:rPr>
              <a:t>The Chunk Listen and Spell Game + new decoding mark!</a:t>
            </a:r>
          </a:p>
          <a:p>
            <a:r>
              <a:rPr lang="en-US" b="1" dirty="0">
                <a:solidFill>
                  <a:schemeClr val="tx1"/>
                </a:solidFill>
              </a:rPr>
              <a:t>Playing the Match‐O Game, part 1</a:t>
            </a:r>
          </a:p>
          <a:p>
            <a:r>
              <a:rPr lang="en-US" b="1" dirty="0">
                <a:solidFill>
                  <a:schemeClr val="tx1"/>
                </a:solidFill>
              </a:rPr>
              <a:t>Playing the Match‐O Game, part 2</a:t>
            </a:r>
          </a:p>
          <a:p>
            <a:r>
              <a:rPr lang="en-US" dirty="0">
                <a:solidFill>
                  <a:schemeClr val="tx1"/>
                </a:solidFill>
              </a:rPr>
              <a:t>Magnetic Letters: Mystery Word of the Day</a:t>
            </a:r>
          </a:p>
          <a:p>
            <a:r>
              <a:rPr lang="en-US" dirty="0">
                <a:solidFill>
                  <a:schemeClr val="tx1"/>
                </a:solidFill>
              </a:rPr>
              <a:t>Chunk Chart 1: Chunk Call and Response Game</a:t>
            </a:r>
          </a:p>
          <a:p>
            <a:r>
              <a:rPr lang="en-US" dirty="0">
                <a:solidFill>
                  <a:schemeClr val="tx1"/>
                </a:solidFill>
              </a:rPr>
              <a:t>Skills Practice 5 Book: Shared Writing</a:t>
            </a:r>
          </a:p>
          <a:p>
            <a:endParaRPr lang="en-US" dirty="0">
              <a:solidFill>
                <a:schemeClr val="tx1"/>
              </a:solidFill>
            </a:endParaRPr>
          </a:p>
          <a:p>
            <a:r>
              <a:rPr lang="en-US" dirty="0">
                <a:solidFill>
                  <a:schemeClr val="tx1"/>
                </a:solidFill>
              </a:rPr>
              <a:t>_______________________</a:t>
            </a:r>
          </a:p>
          <a:p>
            <a:endParaRPr lang="en-US" dirty="0">
              <a:solidFill>
                <a:schemeClr val="tx1"/>
              </a:solidFill>
            </a:endParaRPr>
          </a:p>
          <a:p>
            <a:r>
              <a:rPr lang="en-US" b="1" dirty="0">
                <a:solidFill>
                  <a:schemeClr val="tx1"/>
                </a:solidFill>
              </a:rPr>
              <a:t>CORE STANDARDS IN CHUNK MODULE</a:t>
            </a:r>
          </a:p>
          <a:p>
            <a:r>
              <a:rPr lang="en-US" b="1" dirty="0">
                <a:solidFill>
                  <a:schemeClr val="tx1"/>
                </a:solidFill>
              </a:rPr>
              <a:t>Recognizing patterns or Chunks</a:t>
            </a:r>
          </a:p>
          <a:p>
            <a:r>
              <a:rPr lang="en-US" dirty="0">
                <a:solidFill>
                  <a:schemeClr val="tx1"/>
                </a:solidFill>
              </a:rPr>
              <a:t>Generating new words with familiar Chunks</a:t>
            </a:r>
          </a:p>
          <a:p>
            <a:r>
              <a:rPr lang="en-US" dirty="0">
                <a:solidFill>
                  <a:schemeClr val="tx1"/>
                </a:solidFill>
              </a:rPr>
              <a:t>Writing mechanics</a:t>
            </a:r>
          </a:p>
          <a:p>
            <a:r>
              <a:rPr lang="en-US" dirty="0">
                <a:solidFill>
                  <a:schemeClr val="tx1"/>
                </a:solidFill>
              </a:rPr>
              <a:t> punctuation</a:t>
            </a:r>
          </a:p>
          <a:p>
            <a:r>
              <a:rPr lang="en-US" dirty="0">
                <a:solidFill>
                  <a:schemeClr val="tx1"/>
                </a:solidFill>
              </a:rPr>
              <a:t> capitalization</a:t>
            </a:r>
          </a:p>
          <a:p>
            <a:r>
              <a:rPr lang="en-US" dirty="0">
                <a:solidFill>
                  <a:schemeClr val="tx1"/>
                </a:solidFill>
              </a:rPr>
              <a:t> spaces between words</a:t>
            </a:r>
          </a:p>
          <a:p>
            <a:r>
              <a:rPr lang="en-US" dirty="0">
                <a:solidFill>
                  <a:schemeClr val="tx1"/>
                </a:solidFill>
              </a:rPr>
              <a:t> indentation</a:t>
            </a:r>
          </a:p>
        </p:txBody>
      </p:sp>
      <p:sp>
        <p:nvSpPr>
          <p:cNvPr id="4" name="Slide Number Placeholder 3"/>
          <p:cNvSpPr>
            <a:spLocks noGrp="1"/>
          </p:cNvSpPr>
          <p:nvPr>
            <p:ph type="sldNum" sz="quarter" idx="10"/>
          </p:nvPr>
        </p:nvSpPr>
        <p:spPr/>
        <p:txBody>
          <a:bodyPr/>
          <a:lstStyle/>
          <a:p>
            <a:fld id="{BA7A6E3A-E613-46CD-8899-ED8E7247141B}" type="slidenum">
              <a:rPr lang="en-US" smtClean="0"/>
              <a:t>24</a:t>
            </a:fld>
            <a:endParaRPr lang="en-US"/>
          </a:p>
        </p:txBody>
      </p:sp>
    </p:spTree>
    <p:extLst>
      <p:ext uri="{BB962C8B-B14F-4D97-AF65-F5344CB8AC3E}">
        <p14:creationId xmlns:p14="http://schemas.microsoft.com/office/powerpoint/2010/main" val="2970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Leveled Word Lists 1 through 5 for Chunk Chart 1 shown here</a:t>
            </a:r>
          </a:p>
          <a:p>
            <a:r>
              <a:rPr lang="en-US" dirty="0" smtClean="0">
                <a:solidFill>
                  <a:schemeClr val="tx1"/>
                </a:solidFill>
              </a:rPr>
              <a:t>Words get more complex with each level, but students know if they “chunk it out” they can read it!  </a:t>
            </a:r>
          </a:p>
          <a:p>
            <a:endParaRPr lang="en-US" sz="900" b="1" dirty="0">
              <a:solidFill>
                <a:schemeClr val="tx1"/>
              </a:solidFill>
            </a:endParaRPr>
          </a:p>
          <a:p>
            <a:r>
              <a:rPr lang="en-US" sz="1100" b="1" dirty="0">
                <a:solidFill>
                  <a:schemeClr val="tx1"/>
                </a:solidFill>
              </a:rPr>
              <a:t>Leveled Lists are made up of productive words pulled from content, academic word list, synonyms, adjectives</a:t>
            </a:r>
          </a:p>
          <a:p>
            <a:pPr marL="293094" indent="-293094">
              <a:buFont typeface="Arial" panose="020B0604020202020204" pitchFamily="34" charset="0"/>
              <a:buChar char="•"/>
            </a:pPr>
            <a:r>
              <a:rPr lang="en-US" sz="1100" i="1" dirty="0">
                <a:solidFill>
                  <a:schemeClr val="tx1"/>
                </a:solidFill>
              </a:rPr>
              <a:t>Introduce students to new words with 5 Leveled Lists for each CHUNK Chart</a:t>
            </a:r>
          </a:p>
          <a:p>
            <a:pPr marL="293094" indent="-293094">
              <a:buFont typeface="Arial" panose="020B0604020202020204" pitchFamily="34" charset="0"/>
              <a:buChar char="•"/>
            </a:pPr>
            <a:r>
              <a:rPr lang="en-US" sz="1100" b="1" i="1" dirty="0">
                <a:solidFill>
                  <a:schemeClr val="tx1"/>
                </a:solidFill>
              </a:rPr>
              <a:t>About 75% of list words are encountered again in the stories</a:t>
            </a:r>
          </a:p>
          <a:p>
            <a:pPr marL="293094" indent="-293094">
              <a:buFont typeface="Arial" panose="020B0604020202020204" pitchFamily="34" charset="0"/>
              <a:buChar char="•"/>
            </a:pPr>
            <a:r>
              <a:rPr lang="en-US" sz="1100" i="1" dirty="0">
                <a:solidFill>
                  <a:schemeClr val="tx1"/>
                </a:solidFill>
              </a:rPr>
              <a:t>Students reference their knowledge of Chunks to spell new words</a:t>
            </a:r>
          </a:p>
          <a:p>
            <a:pPr marL="293094" indent="-293094">
              <a:buFont typeface="Arial" panose="020B0604020202020204" pitchFamily="34" charset="0"/>
              <a:buChar char="•"/>
            </a:pPr>
            <a:r>
              <a:rPr lang="en-US" sz="1100" i="1" dirty="0">
                <a:solidFill>
                  <a:schemeClr val="tx1"/>
                </a:solidFill>
              </a:rPr>
              <a:t>Match-O grids help students focus on which letter patterns represent which sounds</a:t>
            </a:r>
          </a:p>
          <a:p>
            <a:endParaRPr lang="en-US" sz="1100" b="1" dirty="0">
              <a:solidFill>
                <a:schemeClr val="tx1"/>
              </a:solidFill>
            </a:endParaRPr>
          </a:p>
          <a:p>
            <a:endParaRPr lang="en-US" dirty="0">
              <a:solidFill>
                <a:schemeClr val="tx1"/>
              </a:solidFill>
            </a:endParaRPr>
          </a:p>
          <a:p>
            <a:r>
              <a:rPr lang="en-US" dirty="0">
                <a:solidFill>
                  <a:schemeClr val="tx1"/>
                </a:solidFill>
              </a:rPr>
              <a:t>_______________________</a:t>
            </a:r>
          </a:p>
          <a:p>
            <a:endParaRPr lang="en-US" dirty="0">
              <a:solidFill>
                <a:schemeClr val="tx1"/>
              </a:solidFill>
            </a:endParaRPr>
          </a:p>
          <a:p>
            <a:r>
              <a:rPr lang="en-US" b="1" dirty="0">
                <a:solidFill>
                  <a:schemeClr val="tx1"/>
                </a:solidFill>
              </a:rPr>
              <a:t>CORE STANDARDS IN CHUNK MODULE</a:t>
            </a:r>
          </a:p>
          <a:p>
            <a:r>
              <a:rPr lang="en-US" b="1" dirty="0">
                <a:solidFill>
                  <a:schemeClr val="tx1"/>
                </a:solidFill>
              </a:rPr>
              <a:t>Recognizing patterns or Chunks</a:t>
            </a:r>
          </a:p>
          <a:p>
            <a:r>
              <a:rPr lang="en-US" dirty="0">
                <a:solidFill>
                  <a:schemeClr val="tx1"/>
                </a:solidFill>
              </a:rPr>
              <a:t>Generating new words with familiar Chunks</a:t>
            </a:r>
          </a:p>
          <a:p>
            <a:r>
              <a:rPr lang="en-US" dirty="0">
                <a:solidFill>
                  <a:schemeClr val="tx1"/>
                </a:solidFill>
              </a:rPr>
              <a:t>Writing mechanics</a:t>
            </a:r>
          </a:p>
          <a:p>
            <a:r>
              <a:rPr lang="en-US" dirty="0">
                <a:solidFill>
                  <a:schemeClr val="tx1"/>
                </a:solidFill>
              </a:rPr>
              <a:t> punctuation</a:t>
            </a:r>
          </a:p>
          <a:p>
            <a:r>
              <a:rPr lang="en-US" dirty="0">
                <a:solidFill>
                  <a:schemeClr val="tx1"/>
                </a:solidFill>
              </a:rPr>
              <a:t> capitalization</a:t>
            </a:r>
          </a:p>
          <a:p>
            <a:r>
              <a:rPr lang="en-US" dirty="0">
                <a:solidFill>
                  <a:schemeClr val="tx1"/>
                </a:solidFill>
              </a:rPr>
              <a:t> spaces between words</a:t>
            </a:r>
          </a:p>
          <a:p>
            <a:r>
              <a:rPr lang="en-US" dirty="0">
                <a:solidFill>
                  <a:schemeClr val="tx1"/>
                </a:solidFill>
              </a:rPr>
              <a:t> indentation</a:t>
            </a:r>
          </a:p>
        </p:txBody>
      </p:sp>
      <p:sp>
        <p:nvSpPr>
          <p:cNvPr id="4" name="Slide Number Placeholder 3"/>
          <p:cNvSpPr>
            <a:spLocks noGrp="1"/>
          </p:cNvSpPr>
          <p:nvPr>
            <p:ph type="sldNum" sz="quarter" idx="10"/>
          </p:nvPr>
        </p:nvSpPr>
        <p:spPr/>
        <p:txBody>
          <a:bodyPr/>
          <a:lstStyle/>
          <a:p>
            <a:fld id="{BA7A6E3A-E613-46CD-8899-ED8E7247141B}" type="slidenum">
              <a:rPr lang="en-US" smtClean="0"/>
              <a:t>25</a:t>
            </a:fld>
            <a:endParaRPr lang="en-US"/>
          </a:p>
        </p:txBody>
      </p:sp>
    </p:spTree>
    <p:extLst>
      <p:ext uri="{BB962C8B-B14F-4D97-AF65-F5344CB8AC3E}">
        <p14:creationId xmlns:p14="http://schemas.microsoft.com/office/powerpoint/2010/main" val="2970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u="sng" dirty="0">
                <a:solidFill>
                  <a:schemeClr val="tx1"/>
                </a:solidFill>
              </a:rPr>
              <a:t>Early Writing Activities</a:t>
            </a:r>
          </a:p>
          <a:p>
            <a:pPr defTabSz="937900">
              <a:defRPr/>
            </a:pPr>
            <a:r>
              <a:rPr lang="en-US" dirty="0">
                <a:solidFill>
                  <a:schemeClr val="tx1"/>
                </a:solidFill>
              </a:rPr>
              <a:t>Synthesize phonics, writing, meaning.</a:t>
            </a:r>
          </a:p>
          <a:p>
            <a:pPr defTabSz="937900">
              <a:defRPr/>
            </a:pPr>
            <a:endParaRPr lang="en-US" dirty="0">
              <a:solidFill>
                <a:schemeClr val="tx1"/>
              </a:solidFill>
            </a:endParaRPr>
          </a:p>
          <a:p>
            <a:pPr algn="l"/>
            <a:r>
              <a:rPr lang="en-US" dirty="0">
                <a:solidFill>
                  <a:schemeClr val="tx1"/>
                </a:solidFill>
              </a:rPr>
              <a:t> 1) Chunk Writing Pages/Shared Writing:  desk work</a:t>
            </a:r>
          </a:p>
          <a:p>
            <a:pPr algn="l"/>
            <a:r>
              <a:rPr lang="en-US" dirty="0">
                <a:solidFill>
                  <a:schemeClr val="tx1"/>
                </a:solidFill>
              </a:rPr>
              <a:t> 2) Mystery Word Diary:  a powerful </a:t>
            </a:r>
            <a:r>
              <a:rPr lang="en-US" u="sng" dirty="0">
                <a:solidFill>
                  <a:schemeClr val="tx1"/>
                </a:solidFill>
              </a:rPr>
              <a:t>daily group</a:t>
            </a:r>
            <a:r>
              <a:rPr lang="en-US" dirty="0">
                <a:solidFill>
                  <a:schemeClr val="tx1"/>
                </a:solidFill>
              </a:rPr>
              <a:t> warm-up activity!</a:t>
            </a:r>
          </a:p>
          <a:p>
            <a:pPr algn="l"/>
            <a:endParaRPr lang="en-US" b="1" dirty="0">
              <a:solidFill>
                <a:schemeClr val="tx1"/>
              </a:solidFill>
            </a:endParaRPr>
          </a:p>
          <a:p>
            <a:pPr defTabSz="937900">
              <a:defRPr/>
            </a:pPr>
            <a:r>
              <a:rPr lang="en-US" sz="1100" b="1" dirty="0">
                <a:solidFill>
                  <a:schemeClr val="tx1"/>
                </a:solidFill>
              </a:rPr>
              <a:t>Mystery word diary helps build vocabulary, and gives students a chance to practice encoding (spelling) complex words.</a:t>
            </a:r>
          </a:p>
          <a:p>
            <a:endParaRPr lang="en-US" sz="1100" b="1" dirty="0">
              <a:solidFill>
                <a:schemeClr val="tx1"/>
              </a:solidFill>
            </a:endParaRPr>
          </a:p>
          <a:p>
            <a:endParaRPr lang="en-US" dirty="0">
              <a:solidFill>
                <a:schemeClr val="tx1"/>
              </a:solidFill>
            </a:endParaRPr>
          </a:p>
          <a:p>
            <a:r>
              <a:rPr lang="en-US" dirty="0">
                <a:solidFill>
                  <a:schemeClr val="tx1"/>
                </a:solidFill>
              </a:rPr>
              <a:t>_______________________</a:t>
            </a:r>
          </a:p>
          <a:p>
            <a:endParaRPr lang="en-US" dirty="0">
              <a:solidFill>
                <a:schemeClr val="tx1"/>
              </a:solidFill>
            </a:endParaRPr>
          </a:p>
          <a:p>
            <a:r>
              <a:rPr lang="en-US" b="1" dirty="0">
                <a:solidFill>
                  <a:schemeClr val="tx1"/>
                </a:solidFill>
              </a:rPr>
              <a:t>CORE STANDARDS IN CHUNK MODULE</a:t>
            </a:r>
          </a:p>
          <a:p>
            <a:r>
              <a:rPr lang="en-US" b="1" dirty="0">
                <a:solidFill>
                  <a:schemeClr val="tx1"/>
                </a:solidFill>
              </a:rPr>
              <a:t>Recognizing patterns or Chunks</a:t>
            </a:r>
          </a:p>
          <a:p>
            <a:r>
              <a:rPr lang="en-US" dirty="0">
                <a:solidFill>
                  <a:schemeClr val="tx1"/>
                </a:solidFill>
              </a:rPr>
              <a:t>Generating new words with familiar Chunks</a:t>
            </a:r>
          </a:p>
          <a:p>
            <a:r>
              <a:rPr lang="en-US" dirty="0">
                <a:solidFill>
                  <a:schemeClr val="tx1"/>
                </a:solidFill>
              </a:rPr>
              <a:t>Writing mechanics</a:t>
            </a:r>
          </a:p>
          <a:p>
            <a:r>
              <a:rPr lang="en-US" dirty="0">
                <a:solidFill>
                  <a:schemeClr val="tx1"/>
                </a:solidFill>
              </a:rPr>
              <a:t> punctuation</a:t>
            </a:r>
          </a:p>
          <a:p>
            <a:r>
              <a:rPr lang="en-US" dirty="0">
                <a:solidFill>
                  <a:schemeClr val="tx1"/>
                </a:solidFill>
              </a:rPr>
              <a:t> capitalization</a:t>
            </a:r>
          </a:p>
          <a:p>
            <a:r>
              <a:rPr lang="en-US" dirty="0">
                <a:solidFill>
                  <a:schemeClr val="tx1"/>
                </a:solidFill>
              </a:rPr>
              <a:t> spaces between words</a:t>
            </a:r>
          </a:p>
          <a:p>
            <a:r>
              <a:rPr lang="en-US" dirty="0">
                <a:solidFill>
                  <a:schemeClr val="tx1"/>
                </a:solidFill>
              </a:rPr>
              <a:t> indentation</a:t>
            </a:r>
          </a:p>
          <a:p>
            <a:endParaRPr lang="en-US" dirty="0">
              <a:solidFill>
                <a:schemeClr val="tx1"/>
              </a:solidFill>
            </a:endParaRPr>
          </a:p>
          <a:p>
            <a:r>
              <a:rPr lang="en-US" dirty="0">
                <a:solidFill>
                  <a:schemeClr val="tx1"/>
                </a:solidFill>
              </a:rPr>
              <a:t>Mystery Word Diary also helps build vocabulary</a:t>
            </a:r>
          </a:p>
        </p:txBody>
      </p:sp>
      <p:sp>
        <p:nvSpPr>
          <p:cNvPr id="4" name="Slide Number Placeholder 3"/>
          <p:cNvSpPr>
            <a:spLocks noGrp="1"/>
          </p:cNvSpPr>
          <p:nvPr>
            <p:ph type="sldNum" sz="quarter" idx="10"/>
          </p:nvPr>
        </p:nvSpPr>
        <p:spPr/>
        <p:txBody>
          <a:bodyPr/>
          <a:lstStyle/>
          <a:p>
            <a:fld id="{BA7A6E3A-E613-46CD-8899-ED8E7247141B}" type="slidenum">
              <a:rPr lang="en-US" smtClean="0"/>
              <a:t>26</a:t>
            </a:fld>
            <a:endParaRPr lang="en-US"/>
          </a:p>
        </p:txBody>
      </p:sp>
    </p:spTree>
    <p:extLst>
      <p:ext uri="{BB962C8B-B14F-4D97-AF65-F5344CB8AC3E}">
        <p14:creationId xmlns:p14="http://schemas.microsoft.com/office/powerpoint/2010/main" val="2970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This is where the Decoding Marks REALLY come in handy for teaching and for understanding!!!</a:t>
            </a:r>
          </a:p>
          <a:p>
            <a:endParaRPr lang="en-US" dirty="0">
              <a:solidFill>
                <a:schemeClr val="tx1"/>
              </a:solidFill>
            </a:endParaRPr>
          </a:p>
          <a:p>
            <a:r>
              <a:rPr lang="en-US" dirty="0">
                <a:solidFill>
                  <a:schemeClr val="tx1"/>
                </a:solidFill>
              </a:rPr>
              <a:t>And this is how students transition to decoding multisyllabic words</a:t>
            </a:r>
          </a:p>
          <a:p>
            <a:endParaRPr lang="en-US" dirty="0">
              <a:solidFill>
                <a:schemeClr val="tx1"/>
              </a:solidFill>
            </a:endParaRPr>
          </a:p>
          <a:p>
            <a:endParaRPr lang="en-US" dirty="0">
              <a:solidFill>
                <a:schemeClr val="tx1"/>
              </a:solidFill>
            </a:endParaRPr>
          </a:p>
          <a:p>
            <a:r>
              <a:rPr lang="en-US" dirty="0">
                <a:solidFill>
                  <a:schemeClr val="tx1"/>
                </a:solidFill>
              </a:rPr>
              <a:t>Hearing Rimes or Chunks (phonemic segmentation)</a:t>
            </a:r>
          </a:p>
          <a:p>
            <a:r>
              <a:rPr lang="en-US" dirty="0">
                <a:solidFill>
                  <a:schemeClr val="tx1"/>
                </a:solidFill>
              </a:rPr>
              <a:t>Magnetic Letters: Breaking Words &amp; Modeling How Chunks Work</a:t>
            </a:r>
          </a:p>
          <a:p>
            <a:r>
              <a:rPr lang="en-US" b="1" dirty="0">
                <a:solidFill>
                  <a:schemeClr val="tx1"/>
                </a:solidFill>
              </a:rPr>
              <a:t>The Chunk Listen and Spell Game + new decoding mark!</a:t>
            </a:r>
          </a:p>
          <a:p>
            <a:r>
              <a:rPr lang="en-US" b="1" dirty="0">
                <a:solidFill>
                  <a:schemeClr val="tx1"/>
                </a:solidFill>
              </a:rPr>
              <a:t>Playing the Match‐O Game, part 1</a:t>
            </a:r>
          </a:p>
          <a:p>
            <a:r>
              <a:rPr lang="en-US" b="1" dirty="0">
                <a:solidFill>
                  <a:schemeClr val="tx1"/>
                </a:solidFill>
              </a:rPr>
              <a:t>Playing the Match‐O Game, part 2</a:t>
            </a:r>
          </a:p>
          <a:p>
            <a:r>
              <a:rPr lang="en-US" dirty="0">
                <a:solidFill>
                  <a:schemeClr val="tx1"/>
                </a:solidFill>
              </a:rPr>
              <a:t>Magnetic Letters: Mystery Word of the Day</a:t>
            </a:r>
          </a:p>
          <a:p>
            <a:r>
              <a:rPr lang="en-US" dirty="0">
                <a:solidFill>
                  <a:schemeClr val="tx1"/>
                </a:solidFill>
              </a:rPr>
              <a:t>Chunk Chart 1: Chunk Call and Response Game</a:t>
            </a:r>
          </a:p>
          <a:p>
            <a:r>
              <a:rPr lang="en-US" dirty="0">
                <a:solidFill>
                  <a:schemeClr val="tx1"/>
                </a:solidFill>
              </a:rPr>
              <a:t>Skills Practice 5 Book: Shared Writing</a:t>
            </a:r>
          </a:p>
          <a:p>
            <a:endParaRPr lang="en-US" dirty="0">
              <a:solidFill>
                <a:schemeClr val="tx1"/>
              </a:solidFill>
            </a:endParaRPr>
          </a:p>
          <a:p>
            <a:r>
              <a:rPr lang="en-US" dirty="0">
                <a:solidFill>
                  <a:schemeClr val="tx1"/>
                </a:solidFill>
              </a:rPr>
              <a:t>_______________________</a:t>
            </a:r>
          </a:p>
          <a:p>
            <a:endParaRPr lang="en-US" dirty="0">
              <a:solidFill>
                <a:schemeClr val="tx1"/>
              </a:solidFill>
            </a:endParaRPr>
          </a:p>
          <a:p>
            <a:r>
              <a:rPr lang="en-US" b="1" dirty="0">
                <a:solidFill>
                  <a:schemeClr val="tx1"/>
                </a:solidFill>
              </a:rPr>
              <a:t>CORE STANDARDS IN CHUNK MODULE</a:t>
            </a:r>
          </a:p>
          <a:p>
            <a:r>
              <a:rPr lang="en-US" b="1" dirty="0">
                <a:solidFill>
                  <a:schemeClr val="tx1"/>
                </a:solidFill>
              </a:rPr>
              <a:t>Recognizing patterns or Chunks</a:t>
            </a:r>
          </a:p>
          <a:p>
            <a:r>
              <a:rPr lang="en-US" dirty="0">
                <a:solidFill>
                  <a:schemeClr val="tx1"/>
                </a:solidFill>
              </a:rPr>
              <a:t>Generating new words with familiar Chunks</a:t>
            </a:r>
          </a:p>
          <a:p>
            <a:r>
              <a:rPr lang="en-US" dirty="0">
                <a:solidFill>
                  <a:schemeClr val="tx1"/>
                </a:solidFill>
              </a:rPr>
              <a:t>Writing mechanics</a:t>
            </a:r>
          </a:p>
          <a:p>
            <a:r>
              <a:rPr lang="en-US" dirty="0">
                <a:solidFill>
                  <a:schemeClr val="tx1"/>
                </a:solidFill>
              </a:rPr>
              <a:t> punctuation</a:t>
            </a:r>
          </a:p>
          <a:p>
            <a:r>
              <a:rPr lang="en-US" dirty="0">
                <a:solidFill>
                  <a:schemeClr val="tx1"/>
                </a:solidFill>
              </a:rPr>
              <a:t> capitalization</a:t>
            </a:r>
          </a:p>
          <a:p>
            <a:r>
              <a:rPr lang="en-US" dirty="0">
                <a:solidFill>
                  <a:schemeClr val="tx1"/>
                </a:solidFill>
              </a:rPr>
              <a:t> spaces between words</a:t>
            </a:r>
          </a:p>
          <a:p>
            <a:r>
              <a:rPr lang="en-US" dirty="0">
                <a:solidFill>
                  <a:schemeClr val="tx1"/>
                </a:solidFill>
              </a:rPr>
              <a:t> indentation</a:t>
            </a:r>
          </a:p>
        </p:txBody>
      </p:sp>
      <p:sp>
        <p:nvSpPr>
          <p:cNvPr id="4" name="Slide Number Placeholder 3"/>
          <p:cNvSpPr>
            <a:spLocks noGrp="1"/>
          </p:cNvSpPr>
          <p:nvPr>
            <p:ph type="sldNum" sz="quarter" idx="10"/>
          </p:nvPr>
        </p:nvSpPr>
        <p:spPr/>
        <p:txBody>
          <a:bodyPr/>
          <a:lstStyle/>
          <a:p>
            <a:fld id="{BA7A6E3A-E613-46CD-8899-ED8E7247141B}" type="slidenum">
              <a:rPr lang="en-US" smtClean="0"/>
              <a:t>27</a:t>
            </a:fld>
            <a:endParaRPr lang="en-US"/>
          </a:p>
        </p:txBody>
      </p:sp>
    </p:spTree>
    <p:extLst>
      <p:ext uri="{BB962C8B-B14F-4D97-AF65-F5344CB8AC3E}">
        <p14:creationId xmlns:p14="http://schemas.microsoft.com/office/powerpoint/2010/main" val="2970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6E3A-E613-46CD-8899-ED8E7247141B}" type="slidenum">
              <a:rPr lang="en-US" smtClean="0"/>
              <a:t>28</a:t>
            </a:fld>
            <a:endParaRPr lang="en-US"/>
          </a:p>
        </p:txBody>
      </p:sp>
    </p:spTree>
    <p:extLst>
      <p:ext uri="{BB962C8B-B14F-4D97-AF65-F5344CB8AC3E}">
        <p14:creationId xmlns:p14="http://schemas.microsoft.com/office/powerpoint/2010/main" val="319401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6E3A-E613-46CD-8899-ED8E7247141B}" type="slidenum">
              <a:rPr lang="en-US" smtClean="0"/>
              <a:t>29</a:t>
            </a:fld>
            <a:endParaRPr lang="en-US"/>
          </a:p>
        </p:txBody>
      </p:sp>
    </p:spTree>
    <p:extLst>
      <p:ext uri="{BB962C8B-B14F-4D97-AF65-F5344CB8AC3E}">
        <p14:creationId xmlns:p14="http://schemas.microsoft.com/office/powerpoint/2010/main" val="257077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A6E3A-E613-46CD-8899-ED8E7247141B}" type="slidenum">
              <a:rPr lang="en-US" smtClean="0"/>
              <a:t>3</a:t>
            </a:fld>
            <a:endParaRPr lang="en-US"/>
          </a:p>
        </p:txBody>
      </p:sp>
    </p:spTree>
    <p:extLst>
      <p:ext uri="{BB962C8B-B14F-4D97-AF65-F5344CB8AC3E}">
        <p14:creationId xmlns:p14="http://schemas.microsoft.com/office/powerpoint/2010/main" val="2245884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“In addition [to an analogy-based phonics approach] the program should include books and stories that contain a large number of words that children can decode by using the letter-sound relationships they have learned and are learning.”</a:t>
            </a:r>
          </a:p>
          <a:p>
            <a:pPr algn="r"/>
            <a:r>
              <a:rPr lang="en-US" sz="1100" dirty="0">
                <a:solidFill>
                  <a:schemeClr val="tx1"/>
                </a:solidFill>
              </a:rPr>
              <a:t>-- Sylvia </a:t>
            </a:r>
            <a:r>
              <a:rPr lang="en-US" sz="1100" dirty="0" err="1">
                <a:solidFill>
                  <a:schemeClr val="tx1"/>
                </a:solidFill>
              </a:rPr>
              <a:t>Linan</a:t>
            </a:r>
            <a:r>
              <a:rPr lang="en-US" sz="1100" dirty="0">
                <a:solidFill>
                  <a:schemeClr val="tx1"/>
                </a:solidFill>
              </a:rPr>
              <a:t>-Thompson and Sharon Vaughn</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“These kinds of books provide children with an opportunity to practice what they have been taught explicitly in the classroom and to allow them to experience success in reading independently very early in reading instruction, albeit with a rather restricted word set. These books also allow teachers to effectively structure and sequence children’s exposure to grapheme-phoneme correspondences in text. Evidence suggests that phonics teaching is more effective when children are given immediate opportunities to apply what they have learned to their reading (</a:t>
            </a:r>
            <a:r>
              <a:rPr lang="en-US" dirty="0" smtClean="0">
                <a:solidFill>
                  <a:schemeClr val="tx1"/>
                </a:solidFill>
                <a:hlinkClick r:id="rId3"/>
              </a:rPr>
              <a:t>Hatcher, </a:t>
            </a:r>
            <a:r>
              <a:rPr lang="en-US" dirty="0" err="1" smtClean="0">
                <a:solidFill>
                  <a:schemeClr val="tx1"/>
                </a:solidFill>
                <a:hlinkClick r:id="rId3"/>
              </a:rPr>
              <a:t>Hulme</a:t>
            </a:r>
            <a:r>
              <a:rPr lang="en-US" dirty="0" smtClean="0">
                <a:solidFill>
                  <a:schemeClr val="tx1"/>
                </a:solidFill>
                <a:hlinkClick r:id="rId3"/>
              </a:rPr>
              <a:t>, &amp; Ellis, 1994</a:t>
            </a:r>
            <a:r>
              <a:rPr lang="en-US" dirty="0" smtClean="0">
                <a:solidFill>
                  <a:schemeClr val="tx1"/>
                </a:solidFill>
              </a:rPr>
              <a:t>); so, for these reasons, we believe that there is a good argument for using decodable readers in the very early stages of reading instruction.”</a:t>
            </a:r>
          </a:p>
          <a:p>
            <a:endParaRPr lang="en-US" dirty="0" smtClean="0">
              <a:solidFill>
                <a:schemeClr val="tx1"/>
              </a:solidFill>
            </a:endParaRPr>
          </a:p>
          <a:p>
            <a:r>
              <a:rPr lang="en-US" dirty="0" smtClean="0">
                <a:solidFill>
                  <a:schemeClr val="tx1"/>
                </a:solidFill>
              </a:rPr>
              <a:t>From Ending the Reading</a:t>
            </a:r>
            <a:r>
              <a:rPr lang="en-US" baseline="0" dirty="0" smtClean="0">
                <a:solidFill>
                  <a:schemeClr val="tx1"/>
                </a:solidFill>
              </a:rPr>
              <a:t> Wars</a:t>
            </a:r>
            <a:endParaRPr lang="en-US"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BA7A6E3A-E613-46CD-8899-ED8E7247141B}" type="slidenum">
              <a:rPr lang="en-US" smtClean="0"/>
              <a:t>30</a:t>
            </a:fld>
            <a:endParaRPr lang="en-US"/>
          </a:p>
        </p:txBody>
      </p:sp>
    </p:spTree>
    <p:extLst>
      <p:ext uri="{BB962C8B-B14F-4D97-AF65-F5344CB8AC3E}">
        <p14:creationId xmlns:p14="http://schemas.microsoft.com/office/powerpoint/2010/main" val="2124601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6E3A-E613-46CD-8899-ED8E7247141B}" type="slidenum">
              <a:rPr lang="en-US" smtClean="0"/>
              <a:t>31</a:t>
            </a:fld>
            <a:endParaRPr lang="en-US"/>
          </a:p>
        </p:txBody>
      </p:sp>
    </p:spTree>
    <p:extLst>
      <p:ext uri="{BB962C8B-B14F-4D97-AF65-F5344CB8AC3E}">
        <p14:creationId xmlns:p14="http://schemas.microsoft.com/office/powerpoint/2010/main" val="23102681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6E3A-E613-46CD-8899-ED8E7247141B}" type="slidenum">
              <a:rPr lang="en-US" smtClean="0"/>
              <a:t>32</a:t>
            </a:fld>
            <a:endParaRPr lang="en-US"/>
          </a:p>
        </p:txBody>
      </p:sp>
    </p:spTree>
    <p:extLst>
      <p:ext uri="{BB962C8B-B14F-4D97-AF65-F5344CB8AC3E}">
        <p14:creationId xmlns:p14="http://schemas.microsoft.com/office/powerpoint/2010/main" val="2310268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3094" indent="-293094">
              <a:buFont typeface="Wingdings" panose="05000000000000000000" pitchFamily="2" charset="2"/>
              <a:buChar char="ü"/>
            </a:pPr>
            <a:r>
              <a:rPr lang="en-US" b="1" dirty="0">
                <a:solidFill>
                  <a:schemeClr val="tx1"/>
                </a:solidFill>
              </a:rPr>
              <a:t>The program includes many original stories with decodable text from different genres.  </a:t>
            </a:r>
          </a:p>
          <a:p>
            <a:pPr marL="293094" indent="-293094">
              <a:buFont typeface="Wingdings" panose="05000000000000000000" pitchFamily="2" charset="2"/>
              <a:buChar char="ü"/>
            </a:pPr>
            <a:r>
              <a:rPr lang="en-US" b="1" dirty="0">
                <a:solidFill>
                  <a:schemeClr val="tx1"/>
                </a:solidFill>
              </a:rPr>
              <a:t>All stories include comprehension activities.  </a:t>
            </a:r>
          </a:p>
          <a:p>
            <a:pPr marL="293094" indent="-293094">
              <a:buFont typeface="Wingdings" panose="05000000000000000000" pitchFamily="2" charset="2"/>
              <a:buChar char="ü"/>
            </a:pPr>
            <a:r>
              <a:rPr lang="en-US" b="1" dirty="0">
                <a:solidFill>
                  <a:schemeClr val="tx1"/>
                </a:solidFill>
              </a:rPr>
              <a:t>The stories get longer and more complex as the students master more chunks.  </a:t>
            </a:r>
          </a:p>
          <a:p>
            <a:pPr marL="293094" indent="-293094">
              <a:buFont typeface="Wingdings" panose="05000000000000000000" pitchFamily="2" charset="2"/>
              <a:buChar char="ü"/>
            </a:pPr>
            <a:r>
              <a:rPr lang="en-US" b="1" dirty="0">
                <a:solidFill>
                  <a:schemeClr val="tx1"/>
                </a:solidFill>
              </a:rPr>
              <a:t>The most challenging story is about middle of 3</a:t>
            </a:r>
            <a:r>
              <a:rPr lang="en-US" b="1" baseline="30000" dirty="0">
                <a:solidFill>
                  <a:schemeClr val="tx1"/>
                </a:solidFill>
              </a:rPr>
              <a:t>rd</a:t>
            </a:r>
            <a:r>
              <a:rPr lang="en-US" b="1" dirty="0">
                <a:solidFill>
                  <a:schemeClr val="tx1"/>
                </a:solidFill>
              </a:rPr>
              <a:t> grade.</a:t>
            </a:r>
          </a:p>
          <a:p>
            <a:pPr marL="293094" indent="-293094">
              <a:buFont typeface="Wingdings" panose="05000000000000000000" pitchFamily="2" charset="2"/>
              <a:buChar char="ü"/>
            </a:pPr>
            <a:endParaRPr lang="en-US" b="1" dirty="0">
              <a:solidFill>
                <a:schemeClr val="tx1"/>
              </a:solidFill>
            </a:endParaRPr>
          </a:p>
          <a:p>
            <a:r>
              <a:rPr lang="en-US" b="1" dirty="0">
                <a:solidFill>
                  <a:schemeClr val="tx1"/>
                </a:solidFill>
              </a:rPr>
              <a:t>Beginning Reader (Pre-K, K)</a:t>
            </a:r>
          </a:p>
          <a:p>
            <a:pPr marL="234475" indent="-234475">
              <a:buFont typeface="Wingdings" panose="05000000000000000000" pitchFamily="2" charset="2"/>
              <a:buAutoNum type="arabicParenR"/>
            </a:pPr>
            <a:r>
              <a:rPr lang="en-US" b="1" dirty="0">
                <a:solidFill>
                  <a:schemeClr val="tx1"/>
                </a:solidFill>
              </a:rPr>
              <a:t>HF word, predictable stories </a:t>
            </a:r>
          </a:p>
          <a:p>
            <a:r>
              <a:rPr lang="en-US" b="1" dirty="0">
                <a:solidFill>
                  <a:schemeClr val="tx1"/>
                </a:solidFill>
              </a:rPr>
              <a:t>      - consistent sentence structure </a:t>
            </a:r>
          </a:p>
          <a:p>
            <a:r>
              <a:rPr lang="en-US" b="1" dirty="0">
                <a:solidFill>
                  <a:schemeClr val="tx1"/>
                </a:solidFill>
              </a:rPr>
              <a:t>      - picture support</a:t>
            </a:r>
          </a:p>
          <a:p>
            <a:r>
              <a:rPr lang="en-US" b="1" dirty="0">
                <a:solidFill>
                  <a:schemeClr val="tx1"/>
                </a:solidFill>
              </a:rPr>
              <a:t>      - very little text per page</a:t>
            </a:r>
          </a:p>
          <a:p>
            <a:r>
              <a:rPr lang="en-US" b="1" dirty="0">
                <a:solidFill>
                  <a:schemeClr val="tx1"/>
                </a:solidFill>
              </a:rPr>
              <a:t>2) Decodable </a:t>
            </a:r>
          </a:p>
          <a:p>
            <a:r>
              <a:rPr lang="en-US" b="1" dirty="0">
                <a:solidFill>
                  <a:schemeClr val="tx1"/>
                </a:solidFill>
              </a:rPr>
              <a:t>      - HF words</a:t>
            </a:r>
          </a:p>
          <a:p>
            <a:r>
              <a:rPr lang="en-US" b="1" dirty="0">
                <a:solidFill>
                  <a:schemeClr val="tx1"/>
                </a:solidFill>
              </a:rPr>
              <a:t>      - picture support for </a:t>
            </a:r>
            <a:r>
              <a:rPr lang="en-US" b="1" dirty="0" err="1">
                <a:solidFill>
                  <a:schemeClr val="tx1"/>
                </a:solidFill>
              </a:rPr>
              <a:t>undecodable</a:t>
            </a:r>
            <a:r>
              <a:rPr lang="en-US" b="1" dirty="0">
                <a:solidFill>
                  <a:schemeClr val="tx1"/>
                </a:solidFill>
              </a:rPr>
              <a:t> words</a:t>
            </a:r>
          </a:p>
          <a:p>
            <a:r>
              <a:rPr lang="en-US" b="1" dirty="0">
                <a:solidFill>
                  <a:schemeClr val="tx1"/>
                </a:solidFill>
              </a:rPr>
              <a:t>      - very little text per page</a:t>
            </a:r>
          </a:p>
          <a:p>
            <a:r>
              <a:rPr lang="en-US" b="1" dirty="0">
                <a:solidFill>
                  <a:schemeClr val="tx1"/>
                </a:solidFill>
              </a:rPr>
              <a:t>      - focus on just a few chunks per book for repeated practice</a:t>
            </a:r>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BA7A6E3A-E613-46CD-8899-ED8E7247141B}" type="slidenum">
              <a:rPr lang="en-US" smtClean="0"/>
              <a:t>33</a:t>
            </a:fld>
            <a:endParaRPr lang="en-US"/>
          </a:p>
        </p:txBody>
      </p:sp>
    </p:spTree>
    <p:extLst>
      <p:ext uri="{BB962C8B-B14F-4D97-AF65-F5344CB8AC3E}">
        <p14:creationId xmlns:p14="http://schemas.microsoft.com/office/powerpoint/2010/main" val="23102681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3094" indent="-293094">
              <a:buFont typeface="Wingdings" panose="05000000000000000000" pitchFamily="2" charset="2"/>
              <a:buChar char="ü"/>
            </a:pPr>
            <a:r>
              <a:rPr lang="en-US" b="1" dirty="0">
                <a:solidFill>
                  <a:schemeClr val="tx1"/>
                </a:solidFill>
              </a:rPr>
              <a:t>The program includes many original stories with decodable text from different genres.  </a:t>
            </a:r>
          </a:p>
          <a:p>
            <a:pPr marL="293094" indent="-293094">
              <a:buFont typeface="Wingdings" panose="05000000000000000000" pitchFamily="2" charset="2"/>
              <a:buChar char="ü"/>
            </a:pPr>
            <a:r>
              <a:rPr lang="en-US" b="1" dirty="0">
                <a:solidFill>
                  <a:schemeClr val="tx1"/>
                </a:solidFill>
              </a:rPr>
              <a:t>All stories include comprehension activities.  </a:t>
            </a:r>
          </a:p>
          <a:p>
            <a:pPr marL="293094" indent="-293094">
              <a:buFont typeface="Wingdings" panose="05000000000000000000" pitchFamily="2" charset="2"/>
              <a:buChar char="ü"/>
            </a:pPr>
            <a:r>
              <a:rPr lang="en-US" b="1" dirty="0">
                <a:solidFill>
                  <a:schemeClr val="tx1"/>
                </a:solidFill>
              </a:rPr>
              <a:t>The stories get longer and more complex as the students master more chunks.  </a:t>
            </a:r>
          </a:p>
          <a:p>
            <a:pPr marL="293094" indent="-293094">
              <a:buFont typeface="Wingdings" panose="05000000000000000000" pitchFamily="2" charset="2"/>
              <a:buChar char="ü"/>
            </a:pPr>
            <a:r>
              <a:rPr lang="en-US" b="1" dirty="0">
                <a:solidFill>
                  <a:schemeClr val="tx1"/>
                </a:solidFill>
              </a:rPr>
              <a:t>The most challenging story is about middle of 3</a:t>
            </a:r>
            <a:r>
              <a:rPr lang="en-US" b="1" baseline="30000" dirty="0">
                <a:solidFill>
                  <a:schemeClr val="tx1"/>
                </a:solidFill>
              </a:rPr>
              <a:t>rd</a:t>
            </a:r>
            <a:r>
              <a:rPr lang="en-US" b="1" dirty="0">
                <a:solidFill>
                  <a:schemeClr val="tx1"/>
                </a:solidFill>
              </a:rPr>
              <a:t> grade.</a:t>
            </a:r>
          </a:p>
          <a:p>
            <a:pPr marL="293094" indent="-293094">
              <a:buFont typeface="Wingdings" panose="05000000000000000000" pitchFamily="2" charset="2"/>
              <a:buChar char="ü"/>
            </a:pPr>
            <a:endParaRPr lang="en-US" b="1" dirty="0">
              <a:solidFill>
                <a:schemeClr val="tx1"/>
              </a:solidFill>
            </a:endParaRPr>
          </a:p>
          <a:p>
            <a:r>
              <a:rPr lang="en-US" b="1" dirty="0">
                <a:solidFill>
                  <a:schemeClr val="tx1"/>
                </a:solidFill>
              </a:rPr>
              <a:t>Beginning Reader (Pre-K, K)</a:t>
            </a:r>
          </a:p>
          <a:p>
            <a:pPr marL="234475" indent="-234475">
              <a:buFont typeface="Wingdings" panose="05000000000000000000" pitchFamily="2" charset="2"/>
              <a:buAutoNum type="arabicParenR"/>
            </a:pPr>
            <a:r>
              <a:rPr lang="en-US" b="1" dirty="0">
                <a:solidFill>
                  <a:schemeClr val="tx1"/>
                </a:solidFill>
              </a:rPr>
              <a:t>HF word, predictable stories </a:t>
            </a:r>
          </a:p>
          <a:p>
            <a:r>
              <a:rPr lang="en-US" b="1" dirty="0">
                <a:solidFill>
                  <a:schemeClr val="tx1"/>
                </a:solidFill>
              </a:rPr>
              <a:t>      - consistent sentence structure </a:t>
            </a:r>
          </a:p>
          <a:p>
            <a:r>
              <a:rPr lang="en-US" b="1" dirty="0">
                <a:solidFill>
                  <a:schemeClr val="tx1"/>
                </a:solidFill>
              </a:rPr>
              <a:t>      - picture support</a:t>
            </a:r>
          </a:p>
          <a:p>
            <a:r>
              <a:rPr lang="en-US" b="1" dirty="0">
                <a:solidFill>
                  <a:schemeClr val="tx1"/>
                </a:solidFill>
              </a:rPr>
              <a:t>      - very little text per page</a:t>
            </a:r>
          </a:p>
          <a:p>
            <a:r>
              <a:rPr lang="en-US" b="1" dirty="0">
                <a:solidFill>
                  <a:schemeClr val="tx1"/>
                </a:solidFill>
              </a:rPr>
              <a:t>2) Decodable </a:t>
            </a:r>
          </a:p>
          <a:p>
            <a:r>
              <a:rPr lang="en-US" b="1" dirty="0">
                <a:solidFill>
                  <a:schemeClr val="tx1"/>
                </a:solidFill>
              </a:rPr>
              <a:t>      - HF words</a:t>
            </a:r>
          </a:p>
          <a:p>
            <a:r>
              <a:rPr lang="en-US" b="1" dirty="0">
                <a:solidFill>
                  <a:schemeClr val="tx1"/>
                </a:solidFill>
              </a:rPr>
              <a:t>      - picture support for </a:t>
            </a:r>
            <a:r>
              <a:rPr lang="en-US" b="1" dirty="0" err="1">
                <a:solidFill>
                  <a:schemeClr val="tx1"/>
                </a:solidFill>
              </a:rPr>
              <a:t>undecodable</a:t>
            </a:r>
            <a:r>
              <a:rPr lang="en-US" b="1" dirty="0">
                <a:solidFill>
                  <a:schemeClr val="tx1"/>
                </a:solidFill>
              </a:rPr>
              <a:t> words</a:t>
            </a:r>
          </a:p>
          <a:p>
            <a:r>
              <a:rPr lang="en-US" b="1" dirty="0">
                <a:solidFill>
                  <a:schemeClr val="tx1"/>
                </a:solidFill>
              </a:rPr>
              <a:t>      - very little text per page</a:t>
            </a:r>
          </a:p>
          <a:p>
            <a:r>
              <a:rPr lang="en-US" b="1" dirty="0">
                <a:solidFill>
                  <a:schemeClr val="tx1"/>
                </a:solidFill>
              </a:rPr>
              <a:t>      - focus on just a few chunks per book for repeated practice</a:t>
            </a:r>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BA7A6E3A-E613-46CD-8899-ED8E7247141B}" type="slidenum">
              <a:rPr lang="en-US" smtClean="0"/>
              <a:t>34</a:t>
            </a:fld>
            <a:endParaRPr lang="en-US"/>
          </a:p>
        </p:txBody>
      </p:sp>
    </p:spTree>
    <p:extLst>
      <p:ext uri="{BB962C8B-B14F-4D97-AF65-F5344CB8AC3E}">
        <p14:creationId xmlns:p14="http://schemas.microsoft.com/office/powerpoint/2010/main" val="2310268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6E3A-E613-46CD-8899-ED8E7247141B}" type="slidenum">
              <a:rPr lang="en-US" smtClean="0"/>
              <a:t>35</a:t>
            </a:fld>
            <a:endParaRPr lang="en-US"/>
          </a:p>
        </p:txBody>
      </p:sp>
    </p:spTree>
    <p:extLst>
      <p:ext uri="{BB962C8B-B14F-4D97-AF65-F5344CB8AC3E}">
        <p14:creationId xmlns:p14="http://schemas.microsoft.com/office/powerpoint/2010/main" val="2310268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6E3A-E613-46CD-8899-ED8E7247141B}" type="slidenum">
              <a:rPr lang="en-US" smtClean="0"/>
              <a:t>36</a:t>
            </a:fld>
            <a:endParaRPr lang="en-US"/>
          </a:p>
        </p:txBody>
      </p:sp>
    </p:spTree>
    <p:extLst>
      <p:ext uri="{BB962C8B-B14F-4D97-AF65-F5344CB8AC3E}">
        <p14:creationId xmlns:p14="http://schemas.microsoft.com/office/powerpoint/2010/main" val="2310268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We have</a:t>
            </a:r>
            <a:r>
              <a:rPr lang="en-US" baseline="0" dirty="0" smtClean="0">
                <a:solidFill>
                  <a:schemeClr val="tx1"/>
                </a:solidFill>
              </a:rPr>
              <a:t> already seen the ways students in our Beginning Reader curriculum have the chance to practice applying new skills to writing.</a:t>
            </a:r>
          </a:p>
          <a:p>
            <a:endParaRPr lang="en-US" baseline="0" dirty="0" smtClean="0">
              <a:solidFill>
                <a:schemeClr val="tx1"/>
              </a:solidFill>
            </a:endParaRPr>
          </a:p>
          <a:p>
            <a:r>
              <a:rPr lang="en-US" baseline="0" dirty="0" smtClean="0">
                <a:solidFill>
                  <a:schemeClr val="tx1"/>
                </a:solidFill>
              </a:rPr>
              <a:t>Our Early and Developing Reader curricula begin to put much more emphasis on writing, following this progression:</a:t>
            </a:r>
          </a:p>
          <a:p>
            <a:endParaRPr lang="en-US" baseline="0" dirty="0" smtClean="0">
              <a:solidFill>
                <a:schemeClr val="tx1"/>
              </a:solidFill>
            </a:endParaRPr>
          </a:p>
          <a:p>
            <a:pPr marL="234475" indent="-234475" defTabSz="937900">
              <a:buFontTx/>
              <a:buAutoNum type="arabicParenR"/>
              <a:defRPr/>
            </a:pPr>
            <a:r>
              <a:rPr lang="en-US" baseline="0" dirty="0" smtClean="0">
                <a:solidFill>
                  <a:schemeClr val="tx1"/>
                </a:solidFill>
              </a:rPr>
              <a:t>Match-O </a:t>
            </a:r>
          </a:p>
          <a:p>
            <a:pPr marL="234475" indent="-234475">
              <a:buAutoNum type="arabicParenR"/>
            </a:pPr>
            <a:r>
              <a:rPr lang="en-US" baseline="0" dirty="0" smtClean="0">
                <a:solidFill>
                  <a:schemeClr val="tx1"/>
                </a:solidFill>
              </a:rPr>
              <a:t>Chunk Writing Pages (generating words with chunks and using them in a sentence)</a:t>
            </a:r>
          </a:p>
          <a:p>
            <a:pPr marL="234475" indent="-234475">
              <a:buAutoNum type="arabicParenR"/>
            </a:pPr>
            <a:r>
              <a:rPr lang="en-US" baseline="0" dirty="0" smtClean="0">
                <a:solidFill>
                  <a:schemeClr val="tx1"/>
                </a:solidFill>
              </a:rPr>
              <a:t>Mystery Word Diary (reading multisyllabic words with chunks and writing a sentence with them)</a:t>
            </a:r>
          </a:p>
          <a:p>
            <a:pPr marL="234475" indent="-234475">
              <a:buAutoNum type="arabicParenR"/>
            </a:pPr>
            <a:r>
              <a:rPr lang="en-US" baseline="0" dirty="0" smtClean="0">
                <a:solidFill>
                  <a:schemeClr val="tx1"/>
                </a:solidFill>
              </a:rPr>
              <a:t>Comprehension Quiz questions (in DR these require more than just copying text from story)</a:t>
            </a:r>
          </a:p>
          <a:p>
            <a:pPr marL="234475" indent="-234475">
              <a:buAutoNum type="arabicParenR"/>
            </a:pPr>
            <a:r>
              <a:rPr lang="en-US" b="1" dirty="0" smtClean="0">
                <a:solidFill>
                  <a:schemeClr val="tx1"/>
                </a:solidFill>
              </a:rPr>
              <a:t>Dictation  (hearing</a:t>
            </a:r>
            <a:r>
              <a:rPr lang="en-US" b="1" baseline="0" dirty="0" smtClean="0">
                <a:solidFill>
                  <a:schemeClr val="tx1"/>
                </a:solidFill>
              </a:rPr>
              <a:t> and transcribing familiar text)</a:t>
            </a:r>
            <a:endParaRPr lang="en-US" b="1" dirty="0" smtClean="0">
              <a:solidFill>
                <a:schemeClr val="tx1"/>
              </a:solidFill>
            </a:endParaRPr>
          </a:p>
          <a:p>
            <a:pPr marL="234475" indent="-234475">
              <a:buAutoNum type="arabicParenR"/>
            </a:pPr>
            <a:r>
              <a:rPr lang="en-US" b="1" dirty="0" smtClean="0">
                <a:solidFill>
                  <a:schemeClr val="tx1"/>
                </a:solidFill>
              </a:rPr>
              <a:t>Research</a:t>
            </a:r>
            <a:r>
              <a:rPr lang="en-US" b="1" baseline="0" dirty="0" smtClean="0">
                <a:solidFill>
                  <a:schemeClr val="tx1"/>
                </a:solidFill>
              </a:rPr>
              <a:t> literacy (thinking up and writing search terms for further study, then carrying out the actual search)</a:t>
            </a:r>
          </a:p>
          <a:p>
            <a:pPr marL="234475" indent="-234475">
              <a:buAutoNum type="arabicParenR"/>
            </a:pPr>
            <a:r>
              <a:rPr lang="en-US" b="1" baseline="0" dirty="0" smtClean="0">
                <a:solidFill>
                  <a:schemeClr val="tx1"/>
                </a:solidFill>
              </a:rPr>
              <a:t>Writing workshop (applying what was found in research to develop paragraph writing skills)</a:t>
            </a:r>
          </a:p>
          <a:p>
            <a:endParaRPr lang="en-US" b="1" dirty="0" smtClean="0">
              <a:solidFill>
                <a:schemeClr val="tx1"/>
              </a:solidFill>
            </a:endParaRPr>
          </a:p>
          <a:p>
            <a:r>
              <a:rPr lang="en-US" b="1" dirty="0" smtClean="0">
                <a:solidFill>
                  <a:schemeClr val="tx1"/>
                </a:solidFill>
              </a:rPr>
              <a:t>__________________________________________________</a:t>
            </a:r>
          </a:p>
          <a:p>
            <a:endParaRPr lang="en-US" b="1" dirty="0" smtClean="0">
              <a:solidFill>
                <a:schemeClr val="tx1"/>
              </a:solidFill>
            </a:endParaRPr>
          </a:p>
          <a:p>
            <a:r>
              <a:rPr lang="en-US" sz="1600" b="1" dirty="0">
                <a:solidFill>
                  <a:schemeClr val="tx1"/>
                </a:solidFill>
              </a:rPr>
              <a:t>Dictation</a:t>
            </a:r>
          </a:p>
          <a:p>
            <a:pPr marL="293094" indent="-293094">
              <a:buFont typeface="Wingdings" panose="05000000000000000000" pitchFamily="2" charset="2"/>
              <a:buChar char="ü"/>
            </a:pPr>
            <a:r>
              <a:rPr lang="en-US" dirty="0">
                <a:solidFill>
                  <a:schemeClr val="tx1"/>
                </a:solidFill>
              </a:rPr>
              <a:t>provides explicit instruction in phonemic awareness</a:t>
            </a:r>
          </a:p>
          <a:p>
            <a:pPr marL="293094" indent="-293094">
              <a:buFont typeface="Wingdings" panose="05000000000000000000" pitchFamily="2" charset="2"/>
              <a:buChar char="ü"/>
            </a:pPr>
            <a:r>
              <a:rPr lang="en-US" dirty="0">
                <a:solidFill>
                  <a:schemeClr val="tx1"/>
                </a:solidFill>
              </a:rPr>
              <a:t>reinforces concepts of print, such as left to right, spacing, first and last letter of a word, capitalization, punctuation, swing of print, etc. </a:t>
            </a:r>
          </a:p>
          <a:p>
            <a:pPr marL="293094" indent="-293094">
              <a:buFont typeface="Wingdings" panose="05000000000000000000" pitchFamily="2" charset="2"/>
              <a:buChar char="ü"/>
            </a:pPr>
            <a:r>
              <a:rPr lang="en-US" dirty="0">
                <a:solidFill>
                  <a:schemeClr val="tx1"/>
                </a:solidFill>
              </a:rPr>
              <a:t>provides practice with proper letter formation</a:t>
            </a:r>
          </a:p>
          <a:p>
            <a:pPr marL="293094" indent="-293094">
              <a:buFont typeface="Wingdings" panose="05000000000000000000" pitchFamily="2" charset="2"/>
              <a:buChar char="ü"/>
            </a:pPr>
            <a:r>
              <a:rPr lang="en-US" dirty="0">
                <a:solidFill>
                  <a:schemeClr val="tx1"/>
                </a:solidFill>
              </a:rPr>
              <a:t>secures good reading strategies, such as rereading, making meaning sense and structural sense, and reading with expression</a:t>
            </a:r>
          </a:p>
          <a:p>
            <a:endParaRPr lang="en-US" b="1" dirty="0" smtClean="0">
              <a:solidFill>
                <a:schemeClr val="tx1"/>
              </a:solidFill>
            </a:endParaRPr>
          </a:p>
          <a:p>
            <a:r>
              <a:rPr lang="en-US" b="1" dirty="0" smtClean="0">
                <a:solidFill>
                  <a:schemeClr val="tx1"/>
                </a:solidFill>
              </a:rPr>
              <a:t>Research Literacy</a:t>
            </a:r>
          </a:p>
          <a:p>
            <a:pPr marL="175856" indent="-175856">
              <a:buFont typeface="Wingdings" panose="05000000000000000000" pitchFamily="2" charset="2"/>
              <a:buChar char="ü"/>
            </a:pPr>
            <a:r>
              <a:rPr lang="en-US" b="0" dirty="0" smtClean="0">
                <a:solidFill>
                  <a:schemeClr val="tx1"/>
                </a:solidFill>
              </a:rPr>
              <a:t>Reading for knowledge</a:t>
            </a:r>
          </a:p>
          <a:p>
            <a:pPr marL="175856" indent="-175856">
              <a:buFont typeface="Wingdings" panose="05000000000000000000" pitchFamily="2" charset="2"/>
              <a:buChar char="ü"/>
            </a:pPr>
            <a:endParaRPr lang="en-US" b="1" dirty="0" smtClean="0">
              <a:solidFill>
                <a:schemeClr val="tx1"/>
              </a:solidFill>
            </a:endParaRPr>
          </a:p>
          <a:p>
            <a:r>
              <a:rPr lang="en-US" b="1" dirty="0" smtClean="0">
                <a:solidFill>
                  <a:schemeClr val="tx1"/>
                </a:solidFill>
              </a:rPr>
              <a:t>Writing</a:t>
            </a:r>
            <a:r>
              <a:rPr lang="en-US" b="1" baseline="0" dirty="0" smtClean="0">
                <a:solidFill>
                  <a:schemeClr val="tx1"/>
                </a:solidFill>
              </a:rPr>
              <a:t> Workshop</a:t>
            </a:r>
            <a:endParaRPr lang="en-US" b="1" dirty="0" smtClean="0">
              <a:solidFill>
                <a:schemeClr val="tx1"/>
              </a:solidFill>
            </a:endParaRPr>
          </a:p>
          <a:p>
            <a:pPr marL="175856" indent="-175856">
              <a:buFont typeface="Wingdings" panose="05000000000000000000" pitchFamily="2" charset="2"/>
              <a:buChar char="ü"/>
            </a:pPr>
            <a:r>
              <a:rPr lang="en-US" b="0" dirty="0" smtClean="0">
                <a:solidFill>
                  <a:schemeClr val="tx1"/>
                </a:solidFill>
              </a:rPr>
              <a:t>Making learning personal</a:t>
            </a:r>
          </a:p>
          <a:p>
            <a:endParaRPr lang="en-US" b="1" dirty="0" smtClean="0">
              <a:solidFill>
                <a:schemeClr val="tx1"/>
              </a:solidFill>
            </a:endParaRPr>
          </a:p>
          <a:p>
            <a:endParaRPr lang="en-US" b="1" dirty="0" smtClean="0">
              <a:solidFill>
                <a:schemeClr val="tx1"/>
              </a:solidFill>
            </a:endParaRPr>
          </a:p>
        </p:txBody>
      </p:sp>
      <p:sp>
        <p:nvSpPr>
          <p:cNvPr id="4" name="Slide Number Placeholder 3"/>
          <p:cNvSpPr>
            <a:spLocks noGrp="1"/>
          </p:cNvSpPr>
          <p:nvPr>
            <p:ph type="sldNum" sz="quarter" idx="10"/>
          </p:nvPr>
        </p:nvSpPr>
        <p:spPr/>
        <p:txBody>
          <a:bodyPr/>
          <a:lstStyle/>
          <a:p>
            <a:fld id="{BA7A6E3A-E613-46CD-8899-ED8E7247141B}" type="slidenum">
              <a:rPr lang="en-US" smtClean="0"/>
              <a:t>37</a:t>
            </a:fld>
            <a:endParaRPr lang="en-US"/>
          </a:p>
        </p:txBody>
      </p:sp>
    </p:spTree>
    <p:extLst>
      <p:ext uri="{BB962C8B-B14F-4D97-AF65-F5344CB8AC3E}">
        <p14:creationId xmlns:p14="http://schemas.microsoft.com/office/powerpoint/2010/main" val="2310268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A6E3A-E613-46CD-8899-ED8E7247141B}" type="slidenum">
              <a:rPr lang="en-US" smtClean="0"/>
              <a:t>38</a:t>
            </a:fld>
            <a:endParaRPr lang="en-US"/>
          </a:p>
        </p:txBody>
      </p:sp>
    </p:spTree>
    <p:extLst>
      <p:ext uri="{BB962C8B-B14F-4D97-AF65-F5344CB8AC3E}">
        <p14:creationId xmlns:p14="http://schemas.microsoft.com/office/powerpoint/2010/main" val="912462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A6E3A-E613-46CD-8899-ED8E7247141B}" type="slidenum">
              <a:rPr lang="en-US" smtClean="0"/>
              <a:t>39</a:t>
            </a:fld>
            <a:endParaRPr lang="en-US"/>
          </a:p>
        </p:txBody>
      </p:sp>
    </p:spTree>
    <p:extLst>
      <p:ext uri="{BB962C8B-B14F-4D97-AF65-F5344CB8AC3E}">
        <p14:creationId xmlns:p14="http://schemas.microsoft.com/office/powerpoint/2010/main" val="1217035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“United States (e.g., the </a:t>
            </a:r>
            <a:r>
              <a:rPr lang="en-US" dirty="0" smtClean="0">
                <a:solidFill>
                  <a:schemeClr val="tx1"/>
                </a:solidFill>
                <a:hlinkClick r:id="rId3"/>
              </a:rPr>
              <a:t>National Reading Panel, 2000</a:t>
            </a:r>
            <a:r>
              <a:rPr lang="en-US" dirty="0" smtClean="0">
                <a:solidFill>
                  <a:schemeClr val="tx1"/>
                </a:solidFill>
              </a:rPr>
              <a:t>), the United Kingdom (e.g., the Rose Review; </a:t>
            </a:r>
            <a:r>
              <a:rPr lang="en-US" dirty="0" smtClean="0">
                <a:solidFill>
                  <a:schemeClr val="tx1"/>
                </a:solidFill>
                <a:hlinkClick r:id="rId3"/>
              </a:rPr>
              <a:t>Rose, 2006</a:t>
            </a:r>
            <a:r>
              <a:rPr lang="en-US" dirty="0" smtClean="0">
                <a:solidFill>
                  <a:schemeClr val="tx1"/>
                </a:solidFill>
              </a:rPr>
              <a:t>), and Australia (e.g., the Department of Education, Science and Training, or DEST; </a:t>
            </a:r>
            <a:r>
              <a:rPr lang="en-US" dirty="0" smtClean="0">
                <a:solidFill>
                  <a:schemeClr val="tx1"/>
                </a:solidFill>
                <a:hlinkClick r:id="rId3"/>
              </a:rPr>
              <a:t>Rowe, 2005</a:t>
            </a:r>
            <a:r>
              <a:rPr lang="en-US" dirty="0" smtClean="0">
                <a:solidFill>
                  <a:schemeClr val="tx1"/>
                </a:solidFill>
              </a:rPr>
              <a:t>). These reviews have revealed a strong scientific consensus around the importance of phonics instruction in the initial stages of learning to read. “ – Ending the Reading Wars</a:t>
            </a:r>
          </a:p>
          <a:p>
            <a:endParaRPr lang="en-US" dirty="0" smtClean="0">
              <a:solidFill>
                <a:schemeClr val="tx1"/>
              </a:solidFill>
            </a:endParaRPr>
          </a:p>
          <a:p>
            <a:pPr defTabSz="966506">
              <a:defRPr/>
            </a:pPr>
            <a:r>
              <a:rPr lang="en-US" dirty="0" smtClean="0">
                <a:solidFill>
                  <a:schemeClr val="tx1"/>
                </a:solidFill>
              </a:rPr>
              <a:t>“Yet reading scientists, teachers, and the public know that reading involves more than alphabetic skills. To become confident, successful readers, children need to learn to recognize words and compute their meanings rapidly without having to engage in translation back to sounds.” – Ending the Reading Wars [i.e. Language </a:t>
            </a:r>
            <a:r>
              <a:rPr lang="en-US" u="sng" dirty="0" smtClean="0">
                <a:solidFill>
                  <a:schemeClr val="tx1"/>
                </a:solidFill>
              </a:rPr>
              <a:t>coupled with</a:t>
            </a:r>
            <a:r>
              <a:rPr lang="en-US" dirty="0" smtClean="0">
                <a:solidFill>
                  <a:schemeClr val="tx1"/>
                </a:solidFill>
              </a:rPr>
              <a:t> phonics is critical, </a:t>
            </a:r>
            <a:r>
              <a:rPr lang="en-US" dirty="0" err="1" smtClean="0">
                <a:solidFill>
                  <a:schemeClr val="tx1"/>
                </a:solidFill>
              </a:rPr>
              <a:t>esp</a:t>
            </a:r>
            <a:r>
              <a:rPr lang="en-US" dirty="0" smtClean="0">
                <a:solidFill>
                  <a:schemeClr val="tx1"/>
                </a:solidFill>
              </a:rPr>
              <a:t> with ELL]</a:t>
            </a:r>
          </a:p>
          <a:p>
            <a:endParaRPr lang="en-US" dirty="0" smtClean="0">
              <a:solidFill>
                <a:schemeClr val="tx1"/>
              </a:solidFill>
            </a:endParaRPr>
          </a:p>
          <a:p>
            <a:r>
              <a:rPr lang="en-US" dirty="0" smtClean="0">
                <a:solidFill>
                  <a:schemeClr val="tx1"/>
                </a:solidFill>
              </a:rPr>
              <a:t>“All writing systems are a kind of code for spoken language,”  (so phonemic awareness is extremely</a:t>
            </a:r>
            <a:r>
              <a:rPr lang="en-US" baseline="0" dirty="0" smtClean="0">
                <a:solidFill>
                  <a:schemeClr val="tx1"/>
                </a:solidFill>
              </a:rPr>
              <a:t> important)</a:t>
            </a:r>
          </a:p>
          <a:p>
            <a:endParaRPr lang="en-US" dirty="0" smtClean="0">
              <a:solidFill>
                <a:schemeClr val="tx1"/>
              </a:solidFill>
            </a:endParaRPr>
          </a:p>
          <a:p>
            <a:r>
              <a:rPr lang="en-US" dirty="0" smtClean="0">
                <a:solidFill>
                  <a:schemeClr val="tx1"/>
                </a:solidFill>
              </a:rPr>
              <a:t>Of interest here, however, is how decoding develops once the alphabetic insight has occurred.</a:t>
            </a:r>
          </a:p>
          <a:p>
            <a:endParaRPr lang="en-US" dirty="0" smtClean="0">
              <a:solidFill>
                <a:schemeClr val="tx1"/>
              </a:solidFill>
            </a:endParaRPr>
          </a:p>
          <a:p>
            <a:r>
              <a:rPr lang="en-US" dirty="0" smtClean="0">
                <a:solidFill>
                  <a:schemeClr val="tx1"/>
                </a:solidFill>
              </a:rPr>
              <a:t>The evidence for the effectiveness of phonics instruction is extensive and has been surveyed comprehensively…Phonics instruction improved decoding, spelling, and text comprehension…. More recently, two meta-analyses have concluded that phonics instruction is an effective intervention for poor readers</a:t>
            </a:r>
          </a:p>
          <a:p>
            <a:endParaRPr lang="en-US" dirty="0" smtClean="0">
              <a:solidFill>
                <a:schemeClr val="tx1"/>
              </a:solidFill>
            </a:endParaRPr>
          </a:p>
          <a:p>
            <a:r>
              <a:rPr lang="en-US" dirty="0" smtClean="0">
                <a:solidFill>
                  <a:schemeClr val="tx1"/>
                </a:solidFill>
              </a:rPr>
              <a:t>[Phonics mandated in England, so possible</a:t>
            </a:r>
            <a:r>
              <a:rPr lang="en-US" baseline="0" dirty="0" smtClean="0">
                <a:solidFill>
                  <a:schemeClr val="tx1"/>
                </a:solidFill>
              </a:rPr>
              <a:t> to measure effect</a:t>
            </a:r>
            <a:r>
              <a:rPr lang="en-US" dirty="0" smtClean="0">
                <a:solidFill>
                  <a:schemeClr val="tx1"/>
                </a:solidFill>
              </a:rPr>
              <a:t>] on a national scale, The evidence from performance on the phonics screening check suggests fairly dramatic year-over-year improvements in children’s phonic knowledge since 2012, when the test was introduced: 58% passed in 2012, 69% in 2013, 74% in 2014, 77% in 2015, 81% in 2016, and 81% in 2017</a:t>
            </a:r>
          </a:p>
          <a:p>
            <a:endParaRPr lang="en-US" dirty="0" smtClean="0">
              <a:solidFill>
                <a:schemeClr val="tx1"/>
              </a:solidFill>
            </a:endParaRPr>
          </a:p>
          <a:p>
            <a:pPr defTabSz="966506">
              <a:defRPr/>
            </a:pPr>
            <a:endParaRPr lang="en-US" dirty="0" smtClean="0">
              <a:solidFill>
                <a:schemeClr val="tx1"/>
              </a:solidFill>
            </a:endParaRPr>
          </a:p>
          <a:p>
            <a:pPr defTabSz="966506">
              <a:defRPr/>
            </a:pPr>
            <a:r>
              <a:rPr lang="en-US" dirty="0" smtClean="0">
                <a:solidFill>
                  <a:schemeClr val="tx1"/>
                </a:solidFill>
              </a:rPr>
              <a:t>cracking the alphabetic code is essential for learning to read and that assisting children to do so is a nonnegotiable part of teaching them to read…However, the acquisition of phonic knowledge is by no means all there is to learning to read, even at the single-word level…</a:t>
            </a:r>
          </a:p>
          <a:p>
            <a:pPr defTabSz="966506">
              <a:defRPr/>
            </a:pPr>
            <a:endParaRPr lang="en-US" dirty="0" smtClean="0">
              <a:solidFill>
                <a:schemeClr val="tx1"/>
              </a:solidFill>
            </a:endParaRPr>
          </a:p>
          <a:p>
            <a:pPr defTabSz="966506">
              <a:defRPr/>
            </a:pPr>
            <a:r>
              <a:rPr lang="en-US" dirty="0" smtClean="0">
                <a:solidFill>
                  <a:schemeClr val="tx1"/>
                </a:solidFill>
              </a:rPr>
              <a:t>what changes as a result of exposure to printed words: </a:t>
            </a:r>
            <a:r>
              <a:rPr lang="en-US" i="1" dirty="0" smtClean="0">
                <a:solidFill>
                  <a:schemeClr val="tx1"/>
                </a:solidFill>
              </a:rPr>
              <a:t>lexical quality</a:t>
            </a:r>
            <a:r>
              <a:rPr lang="en-US" dirty="0" smtClean="0">
                <a:solidFill>
                  <a:schemeClr val="tx1"/>
                </a:solidFill>
              </a:rPr>
              <a:t>. </a:t>
            </a:r>
            <a:r>
              <a:rPr lang="en-US" dirty="0" err="1" smtClean="0">
                <a:solidFill>
                  <a:schemeClr val="tx1"/>
                </a:solidFill>
              </a:rPr>
              <a:t>Perfetti</a:t>
            </a:r>
            <a:r>
              <a:rPr lang="en-US" dirty="0" smtClean="0">
                <a:solidFill>
                  <a:schemeClr val="tx1"/>
                </a:solidFill>
              </a:rPr>
              <a:t> defines lexical quality as the extent to which a stored mental representation of a word specifies its form and meaning in a way that is both </a:t>
            </a:r>
            <a:r>
              <a:rPr lang="en-US" u="sng" dirty="0" smtClean="0">
                <a:solidFill>
                  <a:schemeClr val="tx1"/>
                </a:solidFill>
              </a:rPr>
              <a:t>precise and flexible…. as lexical quality builds, cognitive resources are freed up for comprehension</a:t>
            </a:r>
            <a:r>
              <a:rPr lang="en-US" dirty="0" smtClean="0">
                <a:solidFill>
                  <a:schemeClr val="tx1"/>
                </a:solidFill>
              </a:rPr>
              <a:t>.</a:t>
            </a:r>
          </a:p>
          <a:p>
            <a:pPr defTabSz="966506">
              <a:defRPr/>
            </a:pPr>
            <a:endParaRPr lang="en-US" dirty="0" smtClean="0">
              <a:solidFill>
                <a:schemeClr val="tx1"/>
              </a:solidFill>
            </a:endParaRPr>
          </a:p>
          <a:p>
            <a:pPr defTabSz="966506">
              <a:defRPr/>
            </a:pPr>
            <a:endParaRPr lang="en-US" dirty="0" smtClean="0">
              <a:solidFill>
                <a:schemeClr val="tx1"/>
              </a:solidFill>
            </a:endParaRPr>
          </a:p>
          <a:p>
            <a:r>
              <a:rPr lang="en-US" b="1" dirty="0" smtClean="0">
                <a:solidFill>
                  <a:schemeClr val="tx1"/>
                </a:solidFill>
              </a:rPr>
              <a:t>***WE ALL NOW GET IT, THAT PHONICS IS IMPORTANT.  </a:t>
            </a:r>
          </a:p>
          <a:p>
            <a:r>
              <a:rPr lang="en-US" b="1" dirty="0" smtClean="0">
                <a:solidFill>
                  <a:schemeClr val="tx1"/>
                </a:solidFill>
              </a:rPr>
              <a:t>NOW,</a:t>
            </a:r>
            <a:r>
              <a:rPr lang="en-US" b="1" baseline="0" dirty="0" smtClean="0">
                <a:solidFill>
                  <a:schemeClr val="tx1"/>
                </a:solidFill>
              </a:rPr>
              <a:t> WHAT IS THE BEST WAY TO DELIVER PHONICS CURRICULUM TO LEARNERS</a:t>
            </a:r>
            <a:endParaRPr lang="en-US" b="1" dirty="0" smtClean="0">
              <a:solidFill>
                <a:schemeClr val="tx1"/>
              </a:solidFill>
            </a:endParaRPr>
          </a:p>
          <a:p>
            <a:endParaRPr lang="en-US" dirty="0" smtClean="0">
              <a:solidFill>
                <a:schemeClr val="tx1"/>
              </a:solidFill>
            </a:endParaRPr>
          </a:p>
          <a:p>
            <a:r>
              <a:rPr lang="en-US" b="1" dirty="0" smtClean="0">
                <a:solidFill>
                  <a:schemeClr val="tx1"/>
                </a:solidFill>
              </a:rPr>
              <a:t>1) EXPLICIT:  </a:t>
            </a:r>
            <a:r>
              <a:rPr lang="en-US" dirty="0" smtClean="0">
                <a:solidFill>
                  <a:schemeClr val="tx1"/>
                </a:solidFill>
              </a:rPr>
              <a:t>explicit teaching of phonics assists all children to access text material relatively early in reading instruction and that this explicit instruction is particularly vital for some children</a:t>
            </a:r>
          </a:p>
          <a:p>
            <a:endParaRPr lang="en-US" dirty="0" smtClean="0">
              <a:solidFill>
                <a:schemeClr val="tx1"/>
              </a:solidFill>
            </a:endParaRPr>
          </a:p>
          <a:p>
            <a:r>
              <a:rPr lang="en-US" b="1" dirty="0" smtClean="0">
                <a:solidFill>
                  <a:schemeClr val="tx1"/>
                </a:solidFill>
              </a:rPr>
              <a:t>2) SYSTEMATIC</a:t>
            </a:r>
            <a:r>
              <a:rPr lang="en-US" b="1" baseline="0" dirty="0" smtClean="0">
                <a:solidFill>
                  <a:schemeClr val="tx1"/>
                </a:solidFill>
              </a:rPr>
              <a:t>:  </a:t>
            </a:r>
            <a:r>
              <a:rPr lang="en-US" dirty="0" smtClean="0">
                <a:solidFill>
                  <a:schemeClr val="tx1"/>
                </a:solidFill>
              </a:rPr>
              <a:t>strong scientific consensus on the effectiveness of systematic phonics instruction during the initial periods of reading instruction…the key ingredient of a successful phonics program is that it is systematic.</a:t>
            </a:r>
          </a:p>
          <a:p>
            <a:endParaRPr lang="en-US" dirty="0" smtClean="0">
              <a:solidFill>
                <a:schemeClr val="tx1"/>
              </a:solidFill>
            </a:endParaRPr>
          </a:p>
          <a:p>
            <a:pPr defTabSz="966506">
              <a:defRPr/>
            </a:pPr>
            <a:r>
              <a:rPr lang="en-US" b="1" dirty="0" smtClean="0">
                <a:solidFill>
                  <a:schemeClr val="tx1"/>
                </a:solidFill>
              </a:rPr>
              <a:t>3) HF WORDS:  </a:t>
            </a:r>
            <a:r>
              <a:rPr lang="en-US" dirty="0" smtClean="0">
                <a:solidFill>
                  <a:schemeClr val="tx1"/>
                </a:solidFill>
              </a:rPr>
              <a:t>the judicious selection of a small number of sight words for children to study in detail has its place in the classroom alongside phonics.</a:t>
            </a:r>
          </a:p>
          <a:p>
            <a:pPr defTabSz="966506">
              <a:defRPr/>
            </a:pPr>
            <a:endParaRPr lang="en-US" dirty="0" smtClean="0">
              <a:solidFill>
                <a:schemeClr val="tx1"/>
              </a:solidFill>
            </a:endParaRPr>
          </a:p>
          <a:p>
            <a:pPr defTabSz="966506">
              <a:defRPr/>
            </a:pPr>
            <a:r>
              <a:rPr lang="en-US" b="1" dirty="0" smtClean="0">
                <a:solidFill>
                  <a:schemeClr val="tx1"/>
                </a:solidFill>
              </a:rPr>
              <a:t>4) DECODABLE TEXT:  </a:t>
            </a:r>
            <a:r>
              <a:rPr lang="en-US" dirty="0" smtClean="0">
                <a:solidFill>
                  <a:schemeClr val="tx1"/>
                </a:solidFill>
              </a:rPr>
              <a:t>phonics teaching is more effective when children are given immediate opportunities to apply what they have learned to their reading (</a:t>
            </a:r>
            <a:r>
              <a:rPr lang="en-US" dirty="0" smtClean="0">
                <a:solidFill>
                  <a:schemeClr val="tx1"/>
                </a:solidFill>
                <a:hlinkClick r:id="rId3"/>
              </a:rPr>
              <a:t>Hatcher, </a:t>
            </a:r>
            <a:r>
              <a:rPr lang="en-US" dirty="0" err="1" smtClean="0">
                <a:solidFill>
                  <a:schemeClr val="tx1"/>
                </a:solidFill>
                <a:hlinkClick r:id="rId3"/>
              </a:rPr>
              <a:t>Hulme</a:t>
            </a:r>
            <a:r>
              <a:rPr lang="en-US" dirty="0" smtClean="0">
                <a:solidFill>
                  <a:schemeClr val="tx1"/>
                </a:solidFill>
                <a:hlinkClick r:id="rId3"/>
              </a:rPr>
              <a:t>, &amp; Ellis, 1994</a:t>
            </a:r>
            <a:r>
              <a:rPr lang="en-US" dirty="0" smtClean="0">
                <a:solidFill>
                  <a:schemeClr val="tx1"/>
                </a:solidFill>
              </a:rPr>
              <a:t>); so, for these reasons, we believe that there is a good argument for using decodable readers in the very early stages of reading instruction.</a:t>
            </a:r>
          </a:p>
          <a:p>
            <a:pPr defTabSz="966506">
              <a:defRPr/>
            </a:pP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BA7A6E3A-E613-46CD-8899-ED8E7247141B}" type="slidenum">
              <a:rPr lang="en-US" smtClean="0"/>
              <a:t>4</a:t>
            </a:fld>
            <a:endParaRPr lang="en-US"/>
          </a:p>
        </p:txBody>
      </p:sp>
    </p:spTree>
    <p:extLst>
      <p:ext uri="{BB962C8B-B14F-4D97-AF65-F5344CB8AC3E}">
        <p14:creationId xmlns:p14="http://schemas.microsoft.com/office/powerpoint/2010/main" val="33963969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7A6E3A-E613-46CD-8899-ED8E7247141B}" type="slidenum">
              <a:rPr lang="en-US" smtClean="0"/>
              <a:t>40</a:t>
            </a:fld>
            <a:endParaRPr lang="en-US"/>
          </a:p>
        </p:txBody>
      </p:sp>
    </p:spTree>
    <p:extLst>
      <p:ext uri="{BB962C8B-B14F-4D97-AF65-F5344CB8AC3E}">
        <p14:creationId xmlns:p14="http://schemas.microsoft.com/office/powerpoint/2010/main" val="40036755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A6E3A-E613-46CD-8899-ED8E7247141B}" type="slidenum">
              <a:rPr lang="en-US" smtClean="0"/>
              <a:t>41</a:t>
            </a:fld>
            <a:endParaRPr lang="en-US"/>
          </a:p>
        </p:txBody>
      </p:sp>
    </p:spTree>
    <p:extLst>
      <p:ext uri="{BB962C8B-B14F-4D97-AF65-F5344CB8AC3E}">
        <p14:creationId xmlns:p14="http://schemas.microsoft.com/office/powerpoint/2010/main" val="14083837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A6E3A-E613-46CD-8899-ED8E7247141B}" type="slidenum">
              <a:rPr lang="en-US" smtClean="0"/>
              <a:t>42</a:t>
            </a:fld>
            <a:endParaRPr lang="en-US"/>
          </a:p>
        </p:txBody>
      </p:sp>
    </p:spTree>
    <p:extLst>
      <p:ext uri="{BB962C8B-B14F-4D97-AF65-F5344CB8AC3E}">
        <p14:creationId xmlns:p14="http://schemas.microsoft.com/office/powerpoint/2010/main" val="27005200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A6E3A-E613-46CD-8899-ED8E7247141B}" type="slidenum">
              <a:rPr lang="en-US" smtClean="0"/>
              <a:t>43</a:t>
            </a:fld>
            <a:endParaRPr lang="en-US"/>
          </a:p>
        </p:txBody>
      </p:sp>
    </p:spTree>
    <p:extLst>
      <p:ext uri="{BB962C8B-B14F-4D97-AF65-F5344CB8AC3E}">
        <p14:creationId xmlns:p14="http://schemas.microsoft.com/office/powerpoint/2010/main" val="12936901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A6E3A-E613-46CD-8899-ED8E7247141B}" type="slidenum">
              <a:rPr lang="en-US" smtClean="0"/>
              <a:t>44</a:t>
            </a:fld>
            <a:endParaRPr lang="en-US"/>
          </a:p>
        </p:txBody>
      </p:sp>
    </p:spTree>
    <p:extLst>
      <p:ext uri="{BB962C8B-B14F-4D97-AF65-F5344CB8AC3E}">
        <p14:creationId xmlns:p14="http://schemas.microsoft.com/office/powerpoint/2010/main" val="3950443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A6E3A-E613-46CD-8899-ED8E7247141B}" type="slidenum">
              <a:rPr lang="en-US" smtClean="0"/>
              <a:t>45</a:t>
            </a:fld>
            <a:endParaRPr lang="en-US"/>
          </a:p>
        </p:txBody>
      </p:sp>
    </p:spTree>
    <p:extLst>
      <p:ext uri="{BB962C8B-B14F-4D97-AF65-F5344CB8AC3E}">
        <p14:creationId xmlns:p14="http://schemas.microsoft.com/office/powerpoint/2010/main" val="42408130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A6E3A-E613-46CD-8899-ED8E7247141B}" type="slidenum">
              <a:rPr lang="en-US" smtClean="0"/>
              <a:t>46</a:t>
            </a:fld>
            <a:endParaRPr lang="en-US"/>
          </a:p>
        </p:txBody>
      </p:sp>
    </p:spTree>
    <p:extLst>
      <p:ext uri="{BB962C8B-B14F-4D97-AF65-F5344CB8AC3E}">
        <p14:creationId xmlns:p14="http://schemas.microsoft.com/office/powerpoint/2010/main" val="13790099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A6E3A-E613-46CD-8899-ED8E7247141B}" type="slidenum">
              <a:rPr lang="en-US" smtClean="0"/>
              <a:t>47</a:t>
            </a:fld>
            <a:endParaRPr lang="en-US"/>
          </a:p>
        </p:txBody>
      </p:sp>
    </p:spTree>
    <p:extLst>
      <p:ext uri="{BB962C8B-B14F-4D97-AF65-F5344CB8AC3E}">
        <p14:creationId xmlns:p14="http://schemas.microsoft.com/office/powerpoint/2010/main" val="912369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Lesson Plan Framework for Early</a:t>
            </a:r>
            <a:r>
              <a:rPr lang="en-US" b="1" baseline="0" dirty="0" smtClean="0"/>
              <a:t> Reader class</a:t>
            </a:r>
            <a:endParaRPr lang="en-US" b="1" dirty="0"/>
          </a:p>
        </p:txBody>
      </p:sp>
      <p:sp>
        <p:nvSpPr>
          <p:cNvPr id="4" name="Slide Number Placeholder 3"/>
          <p:cNvSpPr>
            <a:spLocks noGrp="1"/>
          </p:cNvSpPr>
          <p:nvPr>
            <p:ph type="sldNum" sz="quarter" idx="10"/>
          </p:nvPr>
        </p:nvSpPr>
        <p:spPr/>
        <p:txBody>
          <a:bodyPr/>
          <a:lstStyle/>
          <a:p>
            <a:fld id="{BA7A6E3A-E613-46CD-8899-ED8E7247141B}" type="slidenum">
              <a:rPr lang="en-US" smtClean="0"/>
              <a:t>48</a:t>
            </a:fld>
            <a:endParaRPr lang="en-US"/>
          </a:p>
        </p:txBody>
      </p:sp>
    </p:spTree>
    <p:extLst>
      <p:ext uri="{BB962C8B-B14F-4D97-AF65-F5344CB8AC3E}">
        <p14:creationId xmlns:p14="http://schemas.microsoft.com/office/powerpoint/2010/main" val="11812256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tx1"/>
                </a:solidFill>
              </a:rPr>
              <a:t>Introduce these vowel</a:t>
            </a:r>
            <a:r>
              <a:rPr lang="en-US" b="1" baseline="0" dirty="0" smtClean="0">
                <a:solidFill>
                  <a:schemeClr val="tx1"/>
                </a:solidFill>
              </a:rPr>
              <a:t> sound rules </a:t>
            </a:r>
            <a:r>
              <a:rPr lang="en-US" b="1" dirty="0" smtClean="0">
                <a:solidFill>
                  <a:schemeClr val="tx1"/>
                </a:solidFill>
              </a:rPr>
              <a:t>with Chunk</a:t>
            </a:r>
            <a:r>
              <a:rPr lang="en-US" b="1" baseline="0" dirty="0" smtClean="0">
                <a:solidFill>
                  <a:schemeClr val="tx1"/>
                </a:solidFill>
              </a:rPr>
              <a:t> Chart 2</a:t>
            </a:r>
          </a:p>
          <a:p>
            <a:endParaRPr lang="en-US" baseline="0" dirty="0" smtClean="0">
              <a:solidFill>
                <a:schemeClr val="tx1"/>
              </a:solidFill>
            </a:endParaRPr>
          </a:p>
          <a:p>
            <a:r>
              <a:rPr lang="en-US" baseline="0" dirty="0" smtClean="0">
                <a:solidFill>
                  <a:schemeClr val="tx1"/>
                </a:solidFill>
              </a:rPr>
              <a:t>Silent E rule - c</a:t>
            </a:r>
            <a:r>
              <a:rPr lang="en-US" b="1" u="sng" baseline="0" dirty="0" smtClean="0">
                <a:solidFill>
                  <a:schemeClr val="tx1"/>
                </a:solidFill>
              </a:rPr>
              <a:t>at</a:t>
            </a:r>
            <a:r>
              <a:rPr lang="en-US" baseline="0" dirty="0" smtClean="0">
                <a:solidFill>
                  <a:schemeClr val="tx1"/>
                </a:solidFill>
              </a:rPr>
              <a:t> </a:t>
            </a:r>
            <a:r>
              <a:rPr lang="en-US" baseline="0" dirty="0" smtClean="0">
                <a:solidFill>
                  <a:schemeClr val="tx1"/>
                </a:solidFill>
                <a:sym typeface="Wingdings" panose="05000000000000000000" pitchFamily="2" charset="2"/>
              </a:rPr>
              <a:t>vs. g</a:t>
            </a:r>
            <a:r>
              <a:rPr lang="en-US" b="1" u="sng" baseline="0" dirty="0" smtClean="0">
                <a:solidFill>
                  <a:schemeClr val="tx1"/>
                </a:solidFill>
                <a:sym typeface="Wingdings" panose="05000000000000000000" pitchFamily="2" charset="2"/>
              </a:rPr>
              <a:t>ate</a:t>
            </a:r>
            <a:endParaRPr lang="en-US" b="1" u="none" baseline="0" dirty="0" smtClean="0">
              <a:solidFill>
                <a:schemeClr val="tx1"/>
              </a:solidFill>
              <a:sym typeface="Wingdings" panose="05000000000000000000" pitchFamily="2" charset="2"/>
            </a:endParaRPr>
          </a:p>
          <a:p>
            <a:r>
              <a:rPr lang="en-US" u="none" baseline="0" dirty="0" smtClean="0">
                <a:solidFill>
                  <a:schemeClr val="tx1"/>
                </a:solidFill>
                <a:sym typeface="Wingdings" panose="05000000000000000000" pitchFamily="2" charset="2"/>
              </a:rPr>
              <a:t>Vowel Pair rule – c</a:t>
            </a:r>
            <a:r>
              <a:rPr lang="en-US" b="1" u="sng" baseline="0" dirty="0" smtClean="0">
                <a:solidFill>
                  <a:schemeClr val="tx1"/>
                </a:solidFill>
                <a:sym typeface="Wingdings" panose="05000000000000000000" pitchFamily="2" charset="2"/>
              </a:rPr>
              <a:t>at</a:t>
            </a:r>
            <a:r>
              <a:rPr lang="en-US" u="none" baseline="0" dirty="0" smtClean="0">
                <a:solidFill>
                  <a:schemeClr val="tx1"/>
                </a:solidFill>
                <a:sym typeface="Wingdings" panose="05000000000000000000" pitchFamily="2" charset="2"/>
              </a:rPr>
              <a:t> vs. m</a:t>
            </a:r>
            <a:r>
              <a:rPr lang="en-US" b="1" u="sng" baseline="0" dirty="0" smtClean="0">
                <a:solidFill>
                  <a:schemeClr val="tx1"/>
                </a:solidFill>
                <a:sym typeface="Wingdings" panose="05000000000000000000" pitchFamily="2" charset="2"/>
              </a:rPr>
              <a:t>eat</a:t>
            </a:r>
            <a:r>
              <a:rPr lang="en-US" u="none" baseline="0" dirty="0" smtClean="0">
                <a:solidFill>
                  <a:schemeClr val="tx1"/>
                </a:solidFill>
                <a:sym typeface="Wingdings" panose="05000000000000000000" pitchFamily="2" charset="2"/>
              </a:rPr>
              <a:t>   and w</a:t>
            </a:r>
            <a:r>
              <a:rPr lang="en-US" b="1" u="sng" baseline="0" dirty="0" smtClean="0">
                <a:solidFill>
                  <a:schemeClr val="tx1"/>
                </a:solidFill>
                <a:sym typeface="Wingdings" panose="05000000000000000000" pitchFamily="2" charset="2"/>
              </a:rPr>
              <a:t>in</a:t>
            </a:r>
            <a:r>
              <a:rPr lang="en-US" u="none" baseline="0" dirty="0" smtClean="0">
                <a:solidFill>
                  <a:schemeClr val="tx1"/>
                </a:solidFill>
                <a:sym typeface="Wingdings" panose="05000000000000000000" pitchFamily="2" charset="2"/>
              </a:rPr>
              <a:t> vs. tr</a:t>
            </a:r>
            <a:r>
              <a:rPr lang="en-US" b="1" u="sng" baseline="0" dirty="0" smtClean="0">
                <a:solidFill>
                  <a:schemeClr val="tx1"/>
                </a:solidFill>
                <a:sym typeface="Wingdings" panose="05000000000000000000" pitchFamily="2" charset="2"/>
              </a:rPr>
              <a:t>ain</a:t>
            </a:r>
          </a:p>
          <a:p>
            <a:endParaRPr lang="en-US" u="none" baseline="0" dirty="0" smtClean="0">
              <a:solidFill>
                <a:schemeClr val="tx1"/>
              </a:solidFill>
              <a:sym typeface="Wingdings" panose="05000000000000000000" pitchFamily="2" charset="2"/>
            </a:endParaRPr>
          </a:p>
          <a:p>
            <a:r>
              <a:rPr lang="en-US" i="0" u="none" baseline="0" dirty="0" smtClean="0">
                <a:solidFill>
                  <a:schemeClr val="tx1"/>
                </a:solidFill>
                <a:sym typeface="Wingdings" panose="05000000000000000000" pitchFamily="2" charset="2"/>
              </a:rPr>
              <a:t>In other words, the rule overrides the Chunk.  </a:t>
            </a:r>
          </a:p>
          <a:p>
            <a:r>
              <a:rPr lang="en-US" i="0" u="none" baseline="0" dirty="0" smtClean="0">
                <a:solidFill>
                  <a:schemeClr val="tx1"/>
                </a:solidFill>
                <a:sym typeface="Wingdings" panose="05000000000000000000" pitchFamily="2" charset="2"/>
              </a:rPr>
              <a:t>The second they see an </a:t>
            </a:r>
            <a:r>
              <a:rPr lang="en-US" b="1" i="0" u="none" baseline="0" dirty="0" smtClean="0">
                <a:solidFill>
                  <a:schemeClr val="tx1"/>
                </a:solidFill>
                <a:sym typeface="Wingdings" panose="05000000000000000000" pitchFamily="2" charset="2"/>
              </a:rPr>
              <a:t>e</a:t>
            </a:r>
            <a:r>
              <a:rPr lang="en-US" i="0" u="none" baseline="0" dirty="0" smtClean="0">
                <a:solidFill>
                  <a:schemeClr val="tx1"/>
                </a:solidFill>
                <a:sym typeface="Wingdings" panose="05000000000000000000" pitchFamily="2" charset="2"/>
              </a:rPr>
              <a:t> at the end of a word, they need to see if CVE rule applies</a:t>
            </a:r>
          </a:p>
          <a:p>
            <a:r>
              <a:rPr lang="en-US" i="0" u="none" baseline="0" dirty="0" smtClean="0">
                <a:solidFill>
                  <a:schemeClr val="tx1"/>
                </a:solidFill>
                <a:sym typeface="Wingdings" panose="05000000000000000000" pitchFamily="2" charset="2"/>
              </a:rPr>
              <a:t>The second they see a vowel pair, they need to see if the VV rule applies.  </a:t>
            </a:r>
          </a:p>
          <a:p>
            <a:r>
              <a:rPr lang="en-US" i="0" u="none" baseline="0" dirty="0" smtClean="0">
                <a:solidFill>
                  <a:schemeClr val="tx1"/>
                </a:solidFill>
                <a:sym typeface="Wingdings" panose="05000000000000000000" pitchFamily="2" charset="2"/>
              </a:rPr>
              <a:t>When the vowel pair rule does not apply, there is a specific chunk and helping word that handles that case (e.g. m</a:t>
            </a:r>
            <a:r>
              <a:rPr lang="en-US" i="0" u="sng" baseline="0" dirty="0" smtClean="0">
                <a:solidFill>
                  <a:schemeClr val="tx1"/>
                </a:solidFill>
                <a:sym typeface="Wingdings" panose="05000000000000000000" pitchFamily="2" charset="2"/>
              </a:rPr>
              <a:t>oon</a:t>
            </a:r>
            <a:r>
              <a:rPr lang="en-US" i="0" u="none" baseline="0" dirty="0" smtClean="0">
                <a:solidFill>
                  <a:schemeClr val="tx1"/>
                </a:solidFill>
                <a:sym typeface="Wingdings" panose="05000000000000000000" pitchFamily="2" charset="2"/>
              </a:rPr>
              <a:t>, sh</a:t>
            </a:r>
            <a:r>
              <a:rPr lang="en-US" i="0" u="sng" baseline="0" dirty="0" smtClean="0">
                <a:solidFill>
                  <a:schemeClr val="tx1"/>
                </a:solidFill>
                <a:sym typeface="Wingdings" panose="05000000000000000000" pitchFamily="2" charset="2"/>
              </a:rPr>
              <a:t>out</a:t>
            </a:r>
            <a:r>
              <a:rPr lang="en-US" i="0" u="none" baseline="0" dirty="0" smtClean="0">
                <a:solidFill>
                  <a:schemeClr val="tx1"/>
                </a:solidFill>
                <a:sym typeface="Wingdings" panose="05000000000000000000" pitchFamily="2" charset="2"/>
              </a:rPr>
              <a:t>, s</a:t>
            </a:r>
            <a:r>
              <a:rPr lang="en-US" i="0" u="sng" baseline="0" dirty="0" smtClean="0">
                <a:solidFill>
                  <a:schemeClr val="tx1"/>
                </a:solidFill>
                <a:sym typeface="Wingdings" panose="05000000000000000000" pitchFamily="2" charset="2"/>
              </a:rPr>
              <a:t>oil</a:t>
            </a:r>
            <a:r>
              <a:rPr lang="en-US" i="0" u="none" baseline="0" dirty="0" smtClean="0">
                <a:solidFill>
                  <a:schemeClr val="tx1"/>
                </a:solidFill>
                <a:sym typeface="Wingdings" panose="05000000000000000000" pitchFamily="2" charset="2"/>
              </a:rPr>
              <a:t>, br</a:t>
            </a:r>
            <a:r>
              <a:rPr lang="en-US" i="0" u="sng" baseline="0" dirty="0" smtClean="0">
                <a:solidFill>
                  <a:schemeClr val="tx1"/>
                </a:solidFill>
                <a:sym typeface="Wingdings" panose="05000000000000000000" pitchFamily="2" charset="2"/>
              </a:rPr>
              <a:t>ead</a:t>
            </a:r>
            <a:r>
              <a:rPr lang="en-US" i="0" u="none" baseline="0" dirty="0" smtClean="0">
                <a:solidFill>
                  <a:schemeClr val="tx1"/>
                </a:solidFill>
                <a:sym typeface="Wingdings" panose="05000000000000000000" pitchFamily="2" charset="2"/>
              </a:rPr>
              <a:t>)</a:t>
            </a:r>
          </a:p>
          <a:p>
            <a:endParaRPr lang="en-US" u="sng" dirty="0" smtClean="0">
              <a:solidFill>
                <a:schemeClr val="tx1"/>
              </a:solidFill>
            </a:endParaRPr>
          </a:p>
          <a:p>
            <a:r>
              <a:rPr lang="en-US" u="none" dirty="0" smtClean="0">
                <a:solidFill>
                  <a:schemeClr val="tx1"/>
                </a:solidFill>
              </a:rPr>
              <a:t>The</a:t>
            </a:r>
            <a:r>
              <a:rPr lang="en-US" u="none" baseline="0" dirty="0" smtClean="0">
                <a:solidFill>
                  <a:schemeClr val="tx1"/>
                </a:solidFill>
              </a:rPr>
              <a:t> Vowel Sort Game gives students a chance to practice with different vowel situations.</a:t>
            </a:r>
            <a:endParaRPr lang="en-US" u="none" dirty="0" smtClean="0">
              <a:solidFill>
                <a:schemeClr val="tx1"/>
              </a:solidFill>
            </a:endParaRPr>
          </a:p>
        </p:txBody>
      </p:sp>
      <p:sp>
        <p:nvSpPr>
          <p:cNvPr id="4" name="Slide Number Placeholder 3"/>
          <p:cNvSpPr>
            <a:spLocks noGrp="1"/>
          </p:cNvSpPr>
          <p:nvPr>
            <p:ph type="sldNum" sz="quarter" idx="10"/>
          </p:nvPr>
        </p:nvSpPr>
        <p:spPr/>
        <p:txBody>
          <a:bodyPr/>
          <a:lstStyle/>
          <a:p>
            <a:fld id="{BA7A6E3A-E613-46CD-8899-ED8E7247141B}" type="slidenum">
              <a:rPr lang="en-US" smtClean="0"/>
              <a:t>49</a:t>
            </a:fld>
            <a:endParaRPr lang="en-US"/>
          </a:p>
        </p:txBody>
      </p:sp>
    </p:spTree>
    <p:extLst>
      <p:ext uri="{BB962C8B-B14F-4D97-AF65-F5344CB8AC3E}">
        <p14:creationId xmlns:p14="http://schemas.microsoft.com/office/powerpoint/2010/main" val="617584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MY</a:t>
            </a:r>
            <a:r>
              <a:rPr lang="en-US" baseline="0" dirty="0" smtClean="0">
                <a:solidFill>
                  <a:schemeClr val="tx1"/>
                </a:solidFill>
              </a:rPr>
              <a:t> EXPERIENCE:  Meaning + Structure + Visual (</a:t>
            </a:r>
            <a:r>
              <a:rPr lang="en-US" baseline="0" dirty="0" err="1" smtClean="0">
                <a:solidFill>
                  <a:schemeClr val="tx1"/>
                </a:solidFill>
              </a:rPr>
              <a:t>graphemic</a:t>
            </a:r>
            <a:r>
              <a:rPr lang="en-US" baseline="0" dirty="0" smtClean="0">
                <a:solidFill>
                  <a:schemeClr val="tx1"/>
                </a:solidFill>
              </a:rPr>
              <a:t>) --&gt; Visual, WHICH IS USUALLY WEAK, is the one strength ELL student have!!!</a:t>
            </a: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From </a:t>
            </a:r>
            <a:r>
              <a:rPr lang="en-US" u="sng" dirty="0" smtClean="0">
                <a:solidFill>
                  <a:schemeClr val="tx1"/>
                </a:solidFill>
              </a:rPr>
              <a:t>Ending</a:t>
            </a:r>
            <a:r>
              <a:rPr lang="en-US" u="sng" baseline="0" dirty="0" smtClean="0">
                <a:solidFill>
                  <a:schemeClr val="tx1"/>
                </a:solidFill>
              </a:rPr>
              <a:t> the Reading Wars</a:t>
            </a:r>
            <a:endParaRPr lang="en-US" u="sng" dirty="0" smtClean="0">
              <a:solidFill>
                <a:schemeClr val="tx1"/>
              </a:solidFill>
            </a:endParaRPr>
          </a:p>
          <a:p>
            <a:pPr defTabSz="937900">
              <a:defRPr/>
            </a:pPr>
            <a:r>
              <a:rPr lang="en-US" dirty="0" smtClean="0">
                <a:solidFill>
                  <a:schemeClr val="tx1"/>
                </a:solidFill>
              </a:rPr>
              <a:t>EXPLICIT:  explicit teaching of phonics assists all children to access text material relatively early in reading instruction and that this explicit instruction is particularly vital for some children.  …  In summary, it is clear that the fundamental insight that graphemes represent phonemes in alphabetic writing systems does not typically come naturally to children. It is something that most children must be taught explicitly, and doing so is important for making further progress in reading. Fortunately, however, the foundational knowledge required to trigger this insight is not extensive and, once acquired, puts children on a path to accruing further knowledge and firmly establishing their alphabetic decoding skills.</a:t>
            </a:r>
          </a:p>
          <a:p>
            <a:endParaRPr lang="en-US" dirty="0" smtClean="0">
              <a:solidFill>
                <a:schemeClr val="tx1"/>
              </a:solidFill>
            </a:endParaRPr>
          </a:p>
          <a:p>
            <a:endParaRPr lang="en-US" dirty="0" smtClean="0">
              <a:solidFill>
                <a:schemeClr val="tx1"/>
              </a:solidFill>
            </a:endParaRPr>
          </a:p>
          <a:p>
            <a:pPr defTabSz="937900">
              <a:defRPr/>
            </a:pPr>
            <a:r>
              <a:rPr lang="en-US" dirty="0" smtClean="0">
                <a:solidFill>
                  <a:schemeClr val="tx1"/>
                </a:solidFill>
              </a:rPr>
              <a:t>SYSTEMATIC</a:t>
            </a:r>
            <a:r>
              <a:rPr lang="en-US" baseline="0" dirty="0" smtClean="0">
                <a:solidFill>
                  <a:schemeClr val="tx1"/>
                </a:solidFill>
              </a:rPr>
              <a:t>:  </a:t>
            </a:r>
            <a:r>
              <a:rPr lang="en-US" dirty="0" smtClean="0">
                <a:solidFill>
                  <a:schemeClr val="tx1"/>
                </a:solidFill>
              </a:rPr>
              <a:t>strong scientific consensus on the effectiveness of systematic phonics instruction during the initial periods of reading instruction…the key ingredient of a successful phonics program is that it is systematic. …the rationale for systematic phonics instruction is that a relatively small body of knowledge of how graphemes relate to phonemes provides children with the ability to decode most words in their language.</a:t>
            </a:r>
          </a:p>
          <a:p>
            <a:endParaRPr lang="en-US" dirty="0" smtClean="0">
              <a:solidFill>
                <a:schemeClr val="tx1"/>
              </a:solidFill>
            </a:endParaRPr>
          </a:p>
          <a:p>
            <a:endParaRPr lang="en-US" dirty="0" smtClean="0">
              <a:solidFill>
                <a:schemeClr val="tx1"/>
              </a:solidFill>
            </a:endParaRPr>
          </a:p>
          <a:p>
            <a:pPr defTabSz="966506">
              <a:defRPr/>
            </a:pPr>
            <a:r>
              <a:rPr lang="en-US" dirty="0" smtClean="0">
                <a:solidFill>
                  <a:schemeClr val="tx1"/>
                </a:solidFill>
              </a:rPr>
              <a:t>HF WORDS:  the judicious selection of a small number of sight words for children to study in detail has its place in the classroom alongside phonics.</a:t>
            </a:r>
          </a:p>
          <a:p>
            <a:pPr defTabSz="966506">
              <a:defRPr/>
            </a:pPr>
            <a:endParaRPr lang="en-US" dirty="0" smtClean="0">
              <a:solidFill>
                <a:schemeClr val="tx1"/>
              </a:solidFill>
            </a:endParaRPr>
          </a:p>
          <a:p>
            <a:pPr defTabSz="966506">
              <a:defRPr/>
            </a:pPr>
            <a:r>
              <a:rPr lang="en-US" dirty="0" smtClean="0">
                <a:solidFill>
                  <a:schemeClr val="tx1"/>
                </a:solidFill>
              </a:rPr>
              <a:t>DECODABLE TEXT:  phonics teaching is more effective when children are given immediate opportunities to apply what they have learned to their reading (</a:t>
            </a:r>
            <a:r>
              <a:rPr lang="en-US" dirty="0" smtClean="0">
                <a:solidFill>
                  <a:schemeClr val="tx1"/>
                </a:solidFill>
                <a:hlinkClick r:id="rId3"/>
              </a:rPr>
              <a:t>Hatcher, </a:t>
            </a:r>
            <a:r>
              <a:rPr lang="en-US" dirty="0" err="1" smtClean="0">
                <a:solidFill>
                  <a:schemeClr val="tx1"/>
                </a:solidFill>
                <a:hlinkClick r:id="rId3"/>
              </a:rPr>
              <a:t>Hulme</a:t>
            </a:r>
            <a:r>
              <a:rPr lang="en-US" dirty="0" smtClean="0">
                <a:solidFill>
                  <a:schemeClr val="tx1"/>
                </a:solidFill>
                <a:hlinkClick r:id="rId3"/>
              </a:rPr>
              <a:t>, &amp; Ellis, 1994</a:t>
            </a:r>
            <a:r>
              <a:rPr lang="en-US" dirty="0" smtClean="0">
                <a:solidFill>
                  <a:schemeClr val="tx1"/>
                </a:solidFill>
              </a:rPr>
              <a:t>); so, for these reasons, we believe that there is a good argument for using decodable readers in the very early stages of reading instruction.</a:t>
            </a:r>
          </a:p>
          <a:p>
            <a:pPr defTabSz="966506">
              <a:defRPr/>
            </a:pPr>
            <a:endParaRPr lang="en-US" dirty="0" smtClean="0">
              <a:solidFill>
                <a:schemeClr val="tx1"/>
              </a:solidFill>
            </a:endParaRPr>
          </a:p>
          <a:p>
            <a:pPr defTabSz="966506">
              <a:defRPr/>
            </a:pPr>
            <a:r>
              <a:rPr lang="en-US" dirty="0" smtClean="0">
                <a:solidFill>
                  <a:schemeClr val="tx1"/>
                </a:solidFill>
              </a:rPr>
              <a:t>cracking the alphabetic code is essential for learning to read and that assisting children to do so is a nonnegotiable part of teaching them to read…However, the acquisition of phonic knowledge is by no means all there is to learning to read, even at the single-word level…</a:t>
            </a:r>
          </a:p>
          <a:p>
            <a:pPr defTabSz="966506">
              <a:defRPr/>
            </a:pPr>
            <a:endParaRPr lang="en-US"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BA7A6E3A-E613-46CD-8899-ED8E7247141B}" type="slidenum">
              <a:rPr lang="en-US" smtClean="0"/>
              <a:t>5</a:t>
            </a:fld>
            <a:endParaRPr lang="en-US"/>
          </a:p>
        </p:txBody>
      </p:sp>
    </p:spTree>
    <p:extLst>
      <p:ext uri="{BB962C8B-B14F-4D97-AF65-F5344CB8AC3E}">
        <p14:creationId xmlns:p14="http://schemas.microsoft.com/office/powerpoint/2010/main" val="34490814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6E3A-E613-46CD-8899-ED8E7247141B}" type="slidenum">
              <a:rPr lang="en-US" smtClean="0"/>
              <a:t>50</a:t>
            </a:fld>
            <a:endParaRPr lang="en-US"/>
          </a:p>
        </p:txBody>
      </p:sp>
    </p:spTree>
    <p:extLst>
      <p:ext uri="{BB962C8B-B14F-4D97-AF65-F5344CB8AC3E}">
        <p14:creationId xmlns:p14="http://schemas.microsoft.com/office/powerpoint/2010/main" val="3114782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Alphabetic Principle</a:t>
            </a:r>
          </a:p>
          <a:p>
            <a:r>
              <a:rPr lang="en-US" dirty="0">
                <a:solidFill>
                  <a:schemeClr val="tx1"/>
                </a:solidFill>
              </a:rPr>
              <a:t>This unit teaches the important Alphabetic Principle. It teaches students that letters they </a:t>
            </a:r>
            <a:r>
              <a:rPr lang="en-US" b="1" dirty="0">
                <a:solidFill>
                  <a:schemeClr val="tx1"/>
                </a:solidFill>
              </a:rPr>
              <a:t>see</a:t>
            </a:r>
          </a:p>
          <a:p>
            <a:r>
              <a:rPr lang="en-US" dirty="0">
                <a:solidFill>
                  <a:schemeClr val="tx1"/>
                </a:solidFill>
              </a:rPr>
              <a:t>stand for particular </a:t>
            </a:r>
            <a:r>
              <a:rPr lang="en-US" b="1" dirty="0">
                <a:solidFill>
                  <a:schemeClr val="tx1"/>
                </a:solidFill>
              </a:rPr>
              <a:t>sounds</a:t>
            </a:r>
            <a:r>
              <a:rPr lang="en-US" dirty="0">
                <a:solidFill>
                  <a:schemeClr val="tx1"/>
                </a:solidFill>
              </a:rPr>
              <a:t>. This foundation of knowledge (that letters “stand for” sounds), is</a:t>
            </a:r>
          </a:p>
          <a:p>
            <a:r>
              <a:rPr lang="en-US" dirty="0">
                <a:solidFill>
                  <a:schemeClr val="tx1"/>
                </a:solidFill>
              </a:rPr>
              <a:t>critical to being able to read. This unit also introduces students to vowels and helps build</a:t>
            </a:r>
          </a:p>
          <a:p>
            <a:r>
              <a:rPr lang="en-US" dirty="0">
                <a:solidFill>
                  <a:schemeClr val="tx1"/>
                </a:solidFill>
              </a:rPr>
              <a:t>phonemic awareness of different vowel sounds.</a:t>
            </a:r>
          </a:p>
          <a:p>
            <a:endParaRPr lang="en-US" dirty="0" smtClean="0">
              <a:solidFill>
                <a:schemeClr val="tx1"/>
              </a:solidFill>
            </a:endParaRPr>
          </a:p>
          <a:p>
            <a:r>
              <a:rPr lang="en-US" dirty="0">
                <a:solidFill>
                  <a:schemeClr val="tx1"/>
                </a:solidFill>
              </a:rPr>
              <a:t>The pictures in Skills Book 1 are great for building vocabulary, especially for students who are</a:t>
            </a:r>
          </a:p>
          <a:p>
            <a:r>
              <a:rPr lang="en-US" dirty="0">
                <a:solidFill>
                  <a:schemeClr val="tx1"/>
                </a:solidFill>
              </a:rPr>
              <a:t>learning English as a second language.</a:t>
            </a:r>
          </a:p>
          <a:p>
            <a:endParaRPr lang="en-US" dirty="0">
              <a:solidFill>
                <a:schemeClr val="tx1"/>
              </a:solidFill>
            </a:endParaRPr>
          </a:p>
          <a:p>
            <a:r>
              <a:rPr lang="en-US" dirty="0">
                <a:solidFill>
                  <a:schemeClr val="tx1"/>
                </a:solidFill>
              </a:rPr>
              <a:t>*The ABC Module also introduces some prompts, skills, and games that will be used again and</a:t>
            </a:r>
          </a:p>
          <a:p>
            <a:r>
              <a:rPr lang="en-US" dirty="0">
                <a:solidFill>
                  <a:schemeClr val="tx1"/>
                </a:solidFill>
              </a:rPr>
              <a:t>again, in different ways, throughout the entire Chunk Reading Program curriculum:</a:t>
            </a:r>
          </a:p>
          <a:p>
            <a:endParaRPr lang="en-US" dirty="0">
              <a:solidFill>
                <a:schemeClr val="tx1"/>
              </a:solidFill>
            </a:endParaRPr>
          </a:p>
          <a:p>
            <a:r>
              <a:rPr lang="en-US" dirty="0">
                <a:solidFill>
                  <a:schemeClr val="tx1"/>
                </a:solidFill>
              </a:rPr>
              <a:t>1) Helping picture</a:t>
            </a:r>
          </a:p>
          <a:p>
            <a:r>
              <a:rPr lang="en-US" dirty="0">
                <a:solidFill>
                  <a:schemeClr val="tx1"/>
                </a:solidFill>
              </a:rPr>
              <a:t>2) Reading Finger</a:t>
            </a:r>
          </a:p>
          <a:p>
            <a:r>
              <a:rPr lang="en-US" dirty="0">
                <a:solidFill>
                  <a:schemeClr val="tx1"/>
                </a:solidFill>
              </a:rPr>
              <a:t>3) </a:t>
            </a:r>
            <a:r>
              <a:rPr lang="en-US" b="1" dirty="0">
                <a:solidFill>
                  <a:schemeClr val="tx1"/>
                </a:solidFill>
              </a:rPr>
              <a:t>Break it with your voice</a:t>
            </a:r>
          </a:p>
          <a:p>
            <a:r>
              <a:rPr lang="en-US" dirty="0">
                <a:solidFill>
                  <a:schemeClr val="tx1"/>
                </a:solidFill>
              </a:rPr>
              <a:t>4) Find it! game</a:t>
            </a:r>
          </a:p>
          <a:p>
            <a:r>
              <a:rPr lang="en-US" dirty="0">
                <a:solidFill>
                  <a:schemeClr val="tx1"/>
                </a:solidFill>
              </a:rPr>
              <a:t>5) </a:t>
            </a:r>
            <a:r>
              <a:rPr lang="en-US" b="1" dirty="0">
                <a:solidFill>
                  <a:schemeClr val="tx1"/>
                </a:solidFill>
              </a:rPr>
              <a:t>Listening Game</a:t>
            </a:r>
          </a:p>
          <a:p>
            <a:r>
              <a:rPr lang="en-US" dirty="0">
                <a:solidFill>
                  <a:schemeClr val="tx1"/>
                </a:solidFill>
              </a:rPr>
              <a:t>6) </a:t>
            </a:r>
            <a:r>
              <a:rPr lang="en-US" b="1" dirty="0">
                <a:solidFill>
                  <a:schemeClr val="tx1"/>
                </a:solidFill>
              </a:rPr>
              <a:t>Self-monitoring (“Give it a test”)</a:t>
            </a:r>
          </a:p>
        </p:txBody>
      </p:sp>
      <p:sp>
        <p:nvSpPr>
          <p:cNvPr id="4" name="Slide Number Placeholder 3"/>
          <p:cNvSpPr>
            <a:spLocks noGrp="1"/>
          </p:cNvSpPr>
          <p:nvPr>
            <p:ph type="sldNum" sz="quarter" idx="10"/>
          </p:nvPr>
        </p:nvSpPr>
        <p:spPr/>
        <p:txBody>
          <a:bodyPr/>
          <a:lstStyle/>
          <a:p>
            <a:fld id="{BA7A6E3A-E613-46CD-8899-ED8E7247141B}" type="slidenum">
              <a:rPr lang="en-US" smtClean="0"/>
              <a:t>6</a:t>
            </a:fld>
            <a:endParaRPr lang="en-US"/>
          </a:p>
        </p:txBody>
      </p:sp>
    </p:spTree>
    <p:extLst>
      <p:ext uri="{BB962C8B-B14F-4D97-AF65-F5344CB8AC3E}">
        <p14:creationId xmlns:p14="http://schemas.microsoft.com/office/powerpoint/2010/main" val="3203456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BA7A6E3A-E613-46CD-8899-ED8E7247141B}" type="slidenum">
              <a:rPr lang="en-US" smtClean="0"/>
              <a:t>7</a:t>
            </a:fld>
            <a:endParaRPr lang="en-US"/>
          </a:p>
        </p:txBody>
      </p:sp>
    </p:spTree>
    <p:extLst>
      <p:ext uri="{BB962C8B-B14F-4D97-AF65-F5344CB8AC3E}">
        <p14:creationId xmlns:p14="http://schemas.microsoft.com/office/powerpoint/2010/main" val="2257705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My Vowel Book (Desk Work)</a:t>
            </a:r>
            <a:r>
              <a:rPr lang="en-US" dirty="0">
                <a:solidFill>
                  <a:schemeClr val="tx1"/>
                </a:solidFill>
              </a:rPr>
              <a:t>:  examples of words with long and short vowel sounds and more letter writing practice.</a:t>
            </a:r>
          </a:p>
          <a:p>
            <a:endParaRPr lang="en-US" dirty="0">
              <a:solidFill>
                <a:schemeClr val="tx1"/>
              </a:solidFill>
            </a:endParaRPr>
          </a:p>
          <a:p>
            <a:r>
              <a:rPr lang="en-US" b="1" dirty="0">
                <a:solidFill>
                  <a:schemeClr val="tx1"/>
                </a:solidFill>
              </a:rPr>
              <a:t>Group Listening Activity</a:t>
            </a:r>
            <a:r>
              <a:rPr lang="en-US" dirty="0">
                <a:solidFill>
                  <a:schemeClr val="tx1"/>
                </a:solidFill>
              </a:rPr>
              <a:t>: Read aloud the fun rhyming couplets on </a:t>
            </a:r>
            <a:r>
              <a:rPr lang="en-US" b="1" dirty="0">
                <a:solidFill>
                  <a:schemeClr val="tx1"/>
                </a:solidFill>
              </a:rPr>
              <a:t>p.18‐19 </a:t>
            </a:r>
            <a:r>
              <a:rPr lang="en-US" dirty="0">
                <a:solidFill>
                  <a:schemeClr val="tx1"/>
                </a:solidFill>
              </a:rPr>
              <a:t>of this manual to help</a:t>
            </a:r>
          </a:p>
          <a:p>
            <a:r>
              <a:rPr lang="en-US" dirty="0">
                <a:solidFill>
                  <a:schemeClr val="tx1"/>
                </a:solidFill>
              </a:rPr>
              <a:t>students develop their ear for long vs. short vowel sounds. Do one vowel at a time and switch around</a:t>
            </a:r>
          </a:p>
          <a:p>
            <a:r>
              <a:rPr lang="en-US" dirty="0">
                <a:solidFill>
                  <a:schemeClr val="tx1"/>
                </a:solidFill>
              </a:rPr>
              <a:t>between short or long sound rhymes.</a:t>
            </a:r>
          </a:p>
          <a:p>
            <a:endParaRPr lang="en-US" b="1" dirty="0">
              <a:solidFill>
                <a:schemeClr val="tx1"/>
              </a:solidFill>
            </a:endParaRPr>
          </a:p>
          <a:p>
            <a:r>
              <a:rPr lang="en-US" b="1" dirty="0">
                <a:solidFill>
                  <a:schemeClr val="tx1"/>
                </a:solidFill>
              </a:rPr>
              <a:t>Show Me What You Know: </a:t>
            </a:r>
            <a:r>
              <a:rPr lang="en-US" dirty="0">
                <a:solidFill>
                  <a:schemeClr val="tx1"/>
                </a:solidFill>
              </a:rPr>
              <a:t>After doing 2 or 3 couplets that rhyme, try substituting a word that doesn’t</a:t>
            </a:r>
          </a:p>
          <a:p>
            <a:r>
              <a:rPr lang="en-US" dirty="0">
                <a:solidFill>
                  <a:schemeClr val="tx1"/>
                </a:solidFill>
              </a:rPr>
              <a:t>rhyme (e.g. “I’m sorry we were </a:t>
            </a:r>
            <a:r>
              <a:rPr lang="en-US" b="1" dirty="0">
                <a:solidFill>
                  <a:schemeClr val="tx1"/>
                </a:solidFill>
              </a:rPr>
              <a:t>late</a:t>
            </a:r>
            <a:r>
              <a:rPr lang="en-US" dirty="0">
                <a:solidFill>
                  <a:schemeClr val="tx1"/>
                </a:solidFill>
              </a:rPr>
              <a:t>, we couldn’t get through the </a:t>
            </a:r>
            <a:r>
              <a:rPr lang="en-US" b="1" dirty="0">
                <a:solidFill>
                  <a:schemeClr val="tx1"/>
                </a:solidFill>
              </a:rPr>
              <a:t>door</a:t>
            </a:r>
            <a:r>
              <a:rPr lang="en-US" dirty="0">
                <a:solidFill>
                  <a:schemeClr val="tx1"/>
                </a:solidFill>
              </a:rPr>
              <a:t>.”) and kids give thumbs down or</a:t>
            </a:r>
          </a:p>
          <a:p>
            <a:r>
              <a:rPr lang="en-US" dirty="0">
                <a:solidFill>
                  <a:schemeClr val="tx1"/>
                </a:solidFill>
              </a:rPr>
              <a:t>shake their heads or give some other physical indication that they recognize the two words did not rhyme.</a:t>
            </a:r>
          </a:p>
          <a:p>
            <a:endParaRPr lang="en-US" dirty="0">
              <a:solidFill>
                <a:schemeClr val="tx1"/>
              </a:solidFill>
            </a:endParaRPr>
          </a:p>
          <a:p>
            <a:endParaRPr lang="en-US" dirty="0">
              <a:solidFill>
                <a:schemeClr val="tx1"/>
              </a:solidFill>
            </a:endParaRPr>
          </a:p>
          <a:p>
            <a:r>
              <a:rPr lang="en-US" b="1" u="sng" dirty="0">
                <a:solidFill>
                  <a:schemeClr val="tx1"/>
                </a:solidFill>
              </a:rPr>
              <a:t>IN SUMMATION</a:t>
            </a:r>
          </a:p>
          <a:p>
            <a:r>
              <a:rPr lang="en-US" b="1" dirty="0">
                <a:solidFill>
                  <a:schemeClr val="tx1"/>
                </a:solidFill>
              </a:rPr>
              <a:t>Core Standards in ABC Module:</a:t>
            </a:r>
          </a:p>
          <a:p>
            <a:endParaRPr lang="en-US" b="1" dirty="0">
              <a:solidFill>
                <a:schemeClr val="tx1"/>
              </a:solidFill>
            </a:endParaRPr>
          </a:p>
          <a:p>
            <a:r>
              <a:rPr lang="en-US" dirty="0">
                <a:solidFill>
                  <a:schemeClr val="tx1"/>
                </a:solidFill>
              </a:rPr>
              <a:t> </a:t>
            </a:r>
            <a:r>
              <a:rPr lang="en-US" b="1" dirty="0">
                <a:solidFill>
                  <a:schemeClr val="tx1"/>
                </a:solidFill>
              </a:rPr>
              <a:t>Alphabetic Principle</a:t>
            </a:r>
          </a:p>
          <a:p>
            <a:r>
              <a:rPr lang="en-US" b="1" dirty="0">
                <a:solidFill>
                  <a:schemeClr val="tx1"/>
                </a:solidFill>
              </a:rPr>
              <a:t>   ‐ </a:t>
            </a:r>
            <a:r>
              <a:rPr lang="en-US" dirty="0">
                <a:solidFill>
                  <a:schemeClr val="tx1"/>
                </a:solidFill>
              </a:rPr>
              <a:t>Letter names, letter formation, consonants and vowels</a:t>
            </a:r>
          </a:p>
          <a:p>
            <a:r>
              <a:rPr lang="en-US" b="1" dirty="0">
                <a:solidFill>
                  <a:schemeClr val="tx1"/>
                </a:solidFill>
              </a:rPr>
              <a:t> </a:t>
            </a:r>
          </a:p>
          <a:p>
            <a:r>
              <a:rPr lang="en-US" b="1" dirty="0">
                <a:solidFill>
                  <a:schemeClr val="tx1"/>
                </a:solidFill>
              </a:rPr>
              <a:t> Phonemic awareness</a:t>
            </a:r>
          </a:p>
          <a:p>
            <a:r>
              <a:rPr lang="en-US" dirty="0">
                <a:solidFill>
                  <a:schemeClr val="tx1"/>
                </a:solidFill>
              </a:rPr>
              <a:t>   ‐ 1‐to‐1 correspondence: letter/sound</a:t>
            </a:r>
          </a:p>
          <a:p>
            <a:r>
              <a:rPr lang="en-US" b="1" dirty="0">
                <a:solidFill>
                  <a:schemeClr val="tx1"/>
                </a:solidFill>
              </a:rPr>
              <a:t>   ‐ </a:t>
            </a:r>
            <a:r>
              <a:rPr lang="en-US" dirty="0">
                <a:solidFill>
                  <a:schemeClr val="tx1"/>
                </a:solidFill>
              </a:rPr>
              <a:t>hearing and identifying long and short vowel sounds</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BA7A6E3A-E613-46CD-8899-ED8E7247141B}" type="slidenum">
              <a:rPr lang="en-US" smtClean="0"/>
              <a:t>8</a:t>
            </a:fld>
            <a:endParaRPr lang="en-US"/>
          </a:p>
        </p:txBody>
      </p:sp>
    </p:spTree>
    <p:extLst>
      <p:ext uri="{BB962C8B-B14F-4D97-AF65-F5344CB8AC3E}">
        <p14:creationId xmlns:p14="http://schemas.microsoft.com/office/powerpoint/2010/main" val="3159263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CORE STANDARDS (BR and ER curricula)</a:t>
            </a:r>
          </a:p>
          <a:p>
            <a:endParaRPr lang="en-US" b="1" dirty="0">
              <a:solidFill>
                <a:schemeClr val="tx1"/>
              </a:solidFill>
            </a:endParaRPr>
          </a:p>
          <a:p>
            <a:r>
              <a:rPr lang="en-US" b="1" dirty="0">
                <a:solidFill>
                  <a:schemeClr val="tx1"/>
                </a:solidFill>
              </a:rPr>
              <a:t>Concepts of print—</a:t>
            </a:r>
            <a:r>
              <a:rPr lang="en-US" dirty="0">
                <a:solidFill>
                  <a:schemeClr val="tx1"/>
                </a:solidFill>
              </a:rPr>
              <a:t>HF Chart and poems address:</a:t>
            </a:r>
          </a:p>
          <a:p>
            <a:endParaRPr lang="en-US" dirty="0">
              <a:solidFill>
                <a:schemeClr val="tx1"/>
              </a:solidFill>
            </a:endParaRPr>
          </a:p>
          <a:p>
            <a:pPr marL="234475" indent="-234475">
              <a:buAutoNum type="arabicParenR"/>
            </a:pPr>
            <a:r>
              <a:rPr lang="en-US" dirty="0">
                <a:solidFill>
                  <a:schemeClr val="tx1"/>
                </a:solidFill>
              </a:rPr>
              <a:t>what is a word + first and last letter of word</a:t>
            </a:r>
          </a:p>
          <a:p>
            <a:pPr marL="234475" indent="-234475">
              <a:buAutoNum type="arabicParenR"/>
            </a:pPr>
            <a:r>
              <a:rPr lang="en-US" dirty="0">
                <a:solidFill>
                  <a:schemeClr val="tx1"/>
                </a:solidFill>
              </a:rPr>
              <a:t>First word of a sentence</a:t>
            </a:r>
          </a:p>
          <a:p>
            <a:pPr marL="234475" indent="-234475">
              <a:buAutoNum type="arabicParenR"/>
            </a:pPr>
            <a:r>
              <a:rPr lang="en-US" dirty="0">
                <a:solidFill>
                  <a:schemeClr val="tx1"/>
                </a:solidFill>
              </a:rPr>
              <a:t>Spaces between words</a:t>
            </a:r>
          </a:p>
          <a:p>
            <a:r>
              <a:rPr lang="en-US" dirty="0">
                <a:solidFill>
                  <a:schemeClr val="tx1"/>
                </a:solidFill>
              </a:rPr>
              <a:t>2) left to right reading direction, and “sweep” back to next line</a:t>
            </a:r>
          </a:p>
          <a:p>
            <a:r>
              <a:rPr lang="en-US" dirty="0">
                <a:solidFill>
                  <a:schemeClr val="tx1"/>
                </a:solidFill>
              </a:rPr>
              <a:t>3) capital letter, lowercase letter</a:t>
            </a:r>
          </a:p>
          <a:p>
            <a:r>
              <a:rPr lang="en-US" dirty="0">
                <a:solidFill>
                  <a:schemeClr val="tx1"/>
                </a:solidFill>
              </a:rPr>
              <a:t>4) punctuation</a:t>
            </a:r>
          </a:p>
          <a:p>
            <a:r>
              <a:rPr lang="en-US" dirty="0">
                <a:solidFill>
                  <a:schemeClr val="tx1"/>
                </a:solidFill>
              </a:rPr>
              <a:t>5) one‐to‐one correspondence, pointing to each word they say</a:t>
            </a:r>
          </a:p>
          <a:p>
            <a:r>
              <a:rPr lang="en-US" dirty="0">
                <a:solidFill>
                  <a:schemeClr val="tx1"/>
                </a:solidFill>
              </a:rPr>
              <a:t>6) what is text?</a:t>
            </a:r>
          </a:p>
          <a:p>
            <a:endParaRPr lang="en-US" b="1" dirty="0">
              <a:solidFill>
                <a:schemeClr val="tx1"/>
              </a:solidFill>
            </a:endParaRPr>
          </a:p>
          <a:p>
            <a:pPr marL="175856" indent="-175856">
              <a:buFont typeface="Arial" pitchFamily="34" charset="0"/>
              <a:buChar char="•"/>
            </a:pPr>
            <a:endParaRPr lang="en-US" b="1" dirty="0">
              <a:solidFill>
                <a:schemeClr val="tx1"/>
              </a:solidFill>
            </a:endParaRPr>
          </a:p>
          <a:p>
            <a:r>
              <a:rPr lang="en-US" b="1" dirty="0">
                <a:solidFill>
                  <a:schemeClr val="tx1"/>
                </a:solidFill>
              </a:rPr>
              <a:t>Use the High Frequency Words chart to assess. For any particular word</a:t>
            </a:r>
          </a:p>
          <a:p>
            <a:r>
              <a:rPr lang="en-US" b="1" dirty="0">
                <a:solidFill>
                  <a:schemeClr val="tx1"/>
                </a:solidFill>
              </a:rPr>
              <a:t>on the chart, students should be able to:</a:t>
            </a:r>
          </a:p>
          <a:p>
            <a:endParaRPr lang="en-US" b="1" dirty="0">
              <a:solidFill>
                <a:schemeClr val="tx1"/>
              </a:solidFill>
            </a:endParaRPr>
          </a:p>
          <a:p>
            <a:r>
              <a:rPr lang="en-US" dirty="0">
                <a:solidFill>
                  <a:schemeClr val="tx1"/>
                </a:solidFill>
              </a:rPr>
              <a:t>1) </a:t>
            </a:r>
            <a:r>
              <a:rPr lang="en-US" b="1" dirty="0">
                <a:solidFill>
                  <a:schemeClr val="tx1"/>
                </a:solidFill>
              </a:rPr>
              <a:t>find it 100% of the time</a:t>
            </a:r>
          </a:p>
          <a:p>
            <a:r>
              <a:rPr lang="en-US" dirty="0">
                <a:solidFill>
                  <a:schemeClr val="tx1"/>
                </a:solidFill>
              </a:rPr>
              <a:t>2) </a:t>
            </a:r>
            <a:r>
              <a:rPr lang="en-US" b="1" dirty="0">
                <a:solidFill>
                  <a:schemeClr val="tx1"/>
                </a:solidFill>
              </a:rPr>
              <a:t>read it 100% of the time</a:t>
            </a:r>
          </a:p>
          <a:p>
            <a:r>
              <a:rPr lang="en-US" dirty="0">
                <a:solidFill>
                  <a:schemeClr val="tx1"/>
                </a:solidFill>
              </a:rPr>
              <a:t>3) </a:t>
            </a:r>
            <a:r>
              <a:rPr lang="en-US" b="1" dirty="0">
                <a:solidFill>
                  <a:schemeClr val="tx1"/>
                </a:solidFill>
              </a:rPr>
              <a:t>spell it 40‐50% of the time</a:t>
            </a:r>
          </a:p>
          <a:p>
            <a:endParaRPr lang="en-US" b="1" dirty="0">
              <a:solidFill>
                <a:schemeClr val="tx1"/>
              </a:solidFill>
            </a:endParaRPr>
          </a:p>
          <a:p>
            <a:r>
              <a:rPr lang="en-US" b="1" dirty="0">
                <a:solidFill>
                  <a:schemeClr val="tx1"/>
                </a:solidFill>
              </a:rPr>
              <a:t>As students move into the nursery rhymes and stories, they will encounter the HF words again and again</a:t>
            </a:r>
          </a:p>
          <a:p>
            <a:endParaRPr lang="en-US" b="1" dirty="0">
              <a:solidFill>
                <a:schemeClr val="tx1"/>
              </a:solidFill>
            </a:endParaRPr>
          </a:p>
          <a:p>
            <a:r>
              <a:rPr lang="en-US" b="1" dirty="0">
                <a:solidFill>
                  <a:schemeClr val="tx1"/>
                </a:solidFill>
              </a:rPr>
              <a:t>NOTE that this unit revisits some activities / skills from the Letter Sounds unit:</a:t>
            </a:r>
          </a:p>
          <a:p>
            <a:pPr marL="234475" indent="-234475">
              <a:buAutoNum type="arabicParenR"/>
            </a:pPr>
            <a:r>
              <a:rPr lang="en-US" b="1" dirty="0">
                <a:solidFill>
                  <a:schemeClr val="tx1"/>
                </a:solidFill>
              </a:rPr>
              <a:t>Find it! Game</a:t>
            </a:r>
          </a:p>
          <a:p>
            <a:pPr marL="234475" indent="-234475">
              <a:buAutoNum type="arabicParenR"/>
            </a:pPr>
            <a:r>
              <a:rPr lang="en-US" b="1" dirty="0">
                <a:solidFill>
                  <a:schemeClr val="tx1"/>
                </a:solidFill>
              </a:rPr>
              <a:t>Beginning letter sounds</a:t>
            </a:r>
          </a:p>
        </p:txBody>
      </p:sp>
      <p:sp>
        <p:nvSpPr>
          <p:cNvPr id="4" name="Slide Number Placeholder 3"/>
          <p:cNvSpPr>
            <a:spLocks noGrp="1"/>
          </p:cNvSpPr>
          <p:nvPr>
            <p:ph type="sldNum" sz="quarter" idx="10"/>
          </p:nvPr>
        </p:nvSpPr>
        <p:spPr/>
        <p:txBody>
          <a:bodyPr/>
          <a:lstStyle/>
          <a:p>
            <a:fld id="{BA7A6E3A-E613-46CD-8899-ED8E7247141B}" type="slidenum">
              <a:rPr lang="en-US" smtClean="0"/>
              <a:t>9</a:t>
            </a:fld>
            <a:endParaRPr lang="en-US"/>
          </a:p>
        </p:txBody>
      </p:sp>
    </p:spTree>
    <p:extLst>
      <p:ext uri="{BB962C8B-B14F-4D97-AF65-F5344CB8AC3E}">
        <p14:creationId xmlns:p14="http://schemas.microsoft.com/office/powerpoint/2010/main" val="2285271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093961-01CE-435D-A6A2-92EF9D9F7E44}"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A2B84-9189-48EE-9B89-390323A732E5}" type="slidenum">
              <a:rPr lang="en-US" smtClean="0"/>
              <a:t>‹#›</a:t>
            </a:fld>
            <a:endParaRPr lang="en-US"/>
          </a:p>
        </p:txBody>
      </p:sp>
    </p:spTree>
    <p:extLst>
      <p:ext uri="{BB962C8B-B14F-4D97-AF65-F5344CB8AC3E}">
        <p14:creationId xmlns:p14="http://schemas.microsoft.com/office/powerpoint/2010/main" val="3391096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093961-01CE-435D-A6A2-92EF9D9F7E44}"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A2B84-9189-48EE-9B89-390323A732E5}" type="slidenum">
              <a:rPr lang="en-US" smtClean="0"/>
              <a:t>‹#›</a:t>
            </a:fld>
            <a:endParaRPr lang="en-US"/>
          </a:p>
        </p:txBody>
      </p:sp>
    </p:spTree>
    <p:extLst>
      <p:ext uri="{BB962C8B-B14F-4D97-AF65-F5344CB8AC3E}">
        <p14:creationId xmlns:p14="http://schemas.microsoft.com/office/powerpoint/2010/main" val="2491765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093961-01CE-435D-A6A2-92EF9D9F7E44}"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A2B84-9189-48EE-9B89-390323A732E5}" type="slidenum">
              <a:rPr lang="en-US" smtClean="0"/>
              <a:t>‹#›</a:t>
            </a:fld>
            <a:endParaRPr lang="en-US"/>
          </a:p>
        </p:txBody>
      </p:sp>
    </p:spTree>
    <p:extLst>
      <p:ext uri="{BB962C8B-B14F-4D97-AF65-F5344CB8AC3E}">
        <p14:creationId xmlns:p14="http://schemas.microsoft.com/office/powerpoint/2010/main" val="189097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093961-01CE-435D-A6A2-92EF9D9F7E44}"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A2B84-9189-48EE-9B89-390323A732E5}" type="slidenum">
              <a:rPr lang="en-US" smtClean="0"/>
              <a:t>‹#›</a:t>
            </a:fld>
            <a:endParaRPr lang="en-US"/>
          </a:p>
        </p:txBody>
      </p:sp>
    </p:spTree>
    <p:extLst>
      <p:ext uri="{BB962C8B-B14F-4D97-AF65-F5344CB8AC3E}">
        <p14:creationId xmlns:p14="http://schemas.microsoft.com/office/powerpoint/2010/main" val="3627662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093961-01CE-435D-A6A2-92EF9D9F7E44}"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A2B84-9189-48EE-9B89-390323A732E5}" type="slidenum">
              <a:rPr lang="en-US" smtClean="0"/>
              <a:t>‹#›</a:t>
            </a:fld>
            <a:endParaRPr lang="en-US"/>
          </a:p>
        </p:txBody>
      </p:sp>
    </p:spTree>
    <p:extLst>
      <p:ext uri="{BB962C8B-B14F-4D97-AF65-F5344CB8AC3E}">
        <p14:creationId xmlns:p14="http://schemas.microsoft.com/office/powerpoint/2010/main" val="249834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093961-01CE-435D-A6A2-92EF9D9F7E44}"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A2B84-9189-48EE-9B89-390323A732E5}" type="slidenum">
              <a:rPr lang="en-US" smtClean="0"/>
              <a:t>‹#›</a:t>
            </a:fld>
            <a:endParaRPr lang="en-US"/>
          </a:p>
        </p:txBody>
      </p:sp>
    </p:spTree>
    <p:extLst>
      <p:ext uri="{BB962C8B-B14F-4D97-AF65-F5344CB8AC3E}">
        <p14:creationId xmlns:p14="http://schemas.microsoft.com/office/powerpoint/2010/main" val="148253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093961-01CE-435D-A6A2-92EF9D9F7E44}" type="datetimeFigureOut">
              <a:rPr lang="en-US" smtClean="0"/>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CA2B84-9189-48EE-9B89-390323A732E5}" type="slidenum">
              <a:rPr lang="en-US" smtClean="0"/>
              <a:t>‹#›</a:t>
            </a:fld>
            <a:endParaRPr lang="en-US"/>
          </a:p>
        </p:txBody>
      </p:sp>
    </p:spTree>
    <p:extLst>
      <p:ext uri="{BB962C8B-B14F-4D97-AF65-F5344CB8AC3E}">
        <p14:creationId xmlns:p14="http://schemas.microsoft.com/office/powerpoint/2010/main" val="1106229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093961-01CE-435D-A6A2-92EF9D9F7E44}" type="datetimeFigureOut">
              <a:rPr lang="en-US" smtClean="0"/>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CA2B84-9189-48EE-9B89-390323A732E5}" type="slidenum">
              <a:rPr lang="en-US" smtClean="0"/>
              <a:t>‹#›</a:t>
            </a:fld>
            <a:endParaRPr lang="en-US"/>
          </a:p>
        </p:txBody>
      </p:sp>
    </p:spTree>
    <p:extLst>
      <p:ext uri="{BB962C8B-B14F-4D97-AF65-F5344CB8AC3E}">
        <p14:creationId xmlns:p14="http://schemas.microsoft.com/office/powerpoint/2010/main" val="138980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93961-01CE-435D-A6A2-92EF9D9F7E44}" type="datetimeFigureOut">
              <a:rPr lang="en-US" smtClean="0"/>
              <a:t>11/18/2021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CA2B84-9189-48EE-9B89-390323A732E5}" type="slidenum">
              <a:rPr lang="en-US" smtClean="0"/>
              <a:t>‹#›</a:t>
            </a:fld>
            <a:endParaRPr lang="en-US"/>
          </a:p>
        </p:txBody>
      </p:sp>
    </p:spTree>
    <p:extLst>
      <p:ext uri="{BB962C8B-B14F-4D97-AF65-F5344CB8AC3E}">
        <p14:creationId xmlns:p14="http://schemas.microsoft.com/office/powerpoint/2010/main" val="277920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093961-01CE-435D-A6A2-92EF9D9F7E44}"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A2B84-9189-48EE-9B89-390323A732E5}" type="slidenum">
              <a:rPr lang="en-US" smtClean="0"/>
              <a:t>‹#›</a:t>
            </a:fld>
            <a:endParaRPr lang="en-US"/>
          </a:p>
        </p:txBody>
      </p:sp>
    </p:spTree>
    <p:extLst>
      <p:ext uri="{BB962C8B-B14F-4D97-AF65-F5344CB8AC3E}">
        <p14:creationId xmlns:p14="http://schemas.microsoft.com/office/powerpoint/2010/main" val="109353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093961-01CE-435D-A6A2-92EF9D9F7E44}"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A2B84-9189-48EE-9B89-390323A732E5}" type="slidenum">
              <a:rPr lang="en-US" smtClean="0"/>
              <a:t>‹#›</a:t>
            </a:fld>
            <a:endParaRPr lang="en-US"/>
          </a:p>
        </p:txBody>
      </p:sp>
    </p:spTree>
    <p:extLst>
      <p:ext uri="{BB962C8B-B14F-4D97-AF65-F5344CB8AC3E}">
        <p14:creationId xmlns:p14="http://schemas.microsoft.com/office/powerpoint/2010/main" val="176115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93961-01CE-435D-A6A2-92EF9D9F7E44}" type="datetimeFigureOut">
              <a:rPr lang="en-US" smtClean="0"/>
              <a:t>11/18/2021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A2B84-9189-48EE-9B89-390323A732E5}" type="slidenum">
              <a:rPr lang="en-US" smtClean="0"/>
              <a:t>‹#›</a:t>
            </a:fld>
            <a:endParaRPr lang="en-US"/>
          </a:p>
        </p:txBody>
      </p:sp>
    </p:spTree>
    <p:extLst>
      <p:ext uri="{BB962C8B-B14F-4D97-AF65-F5344CB8AC3E}">
        <p14:creationId xmlns:p14="http://schemas.microsoft.com/office/powerpoint/2010/main" val="16689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0.xml"/><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jpeg"/><Relationship Id="rId26" Type="http://schemas.openxmlformats.org/officeDocument/2006/relationships/image" Target="../media/image64.png"/><Relationship Id="rId3" Type="http://schemas.openxmlformats.org/officeDocument/2006/relationships/image" Target="../media/image41.png"/><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3.png"/><Relationship Id="rId2" Type="http://schemas.openxmlformats.org/officeDocument/2006/relationships/notesSlide" Target="../notesSlides/notesSlide11.xml"/><Relationship Id="rId16" Type="http://schemas.openxmlformats.org/officeDocument/2006/relationships/image" Target="../media/image54.jpeg"/><Relationship Id="rId20" Type="http://schemas.openxmlformats.org/officeDocument/2006/relationships/image" Target="../media/image58.png"/><Relationship Id="rId29"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24" Type="http://schemas.openxmlformats.org/officeDocument/2006/relationships/image" Target="../media/image62.png"/><Relationship Id="rId5" Type="http://schemas.openxmlformats.org/officeDocument/2006/relationships/image" Target="../media/image43.png"/><Relationship Id="rId15" Type="http://schemas.openxmlformats.org/officeDocument/2006/relationships/image" Target="../media/image53.jpeg"/><Relationship Id="rId23" Type="http://schemas.openxmlformats.org/officeDocument/2006/relationships/image" Target="../media/image61.png"/><Relationship Id="rId28" Type="http://schemas.openxmlformats.org/officeDocument/2006/relationships/image" Target="../media/image66.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5.png"/><Relationship Id="rId30" Type="http://schemas.openxmlformats.org/officeDocument/2006/relationships/image" Target="../media/image68.png"/></Relationships>
</file>

<file path=ppt/slides/_rels/slide12.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25.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78.png"/><Relationship Id="rId7" Type="http://schemas.openxmlformats.org/officeDocument/2006/relationships/image" Target="../media/image8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2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1.xml.rels><?xml version="1.0" encoding="UTF-8" standalone="yes"?>
<Relationships xmlns="http://schemas.openxmlformats.org/package/2006/relationships"><Relationship Id="rId3" Type="http://schemas.openxmlformats.org/officeDocument/2006/relationships/hyperlink" Target="https://journals.sagepub.com/doi/full/10.1177/1529100618772271"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102.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media/image104.png"/></Relationships>
</file>

<file path=ppt/slides/_rels/slide35.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61.png"/><Relationship Id="rId7" Type="http://schemas.openxmlformats.org/officeDocument/2006/relationships/image" Target="../media/image109.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3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37.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3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2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5.png"/><Relationship Id="rId18" Type="http://schemas.openxmlformats.org/officeDocument/2006/relationships/image" Target="../media/image140.png"/><Relationship Id="rId3" Type="http://schemas.openxmlformats.org/officeDocument/2006/relationships/image" Target="../media/image125.png"/><Relationship Id="rId7" Type="http://schemas.openxmlformats.org/officeDocument/2006/relationships/image" Target="../media/image129.png"/><Relationship Id="rId12" Type="http://schemas.openxmlformats.org/officeDocument/2006/relationships/image" Target="../media/image134.png"/><Relationship Id="rId17" Type="http://schemas.openxmlformats.org/officeDocument/2006/relationships/image" Target="../media/image139.png"/><Relationship Id="rId2" Type="http://schemas.openxmlformats.org/officeDocument/2006/relationships/notesSlide" Target="../notesSlides/notesSlide46.xml"/><Relationship Id="rId16" Type="http://schemas.openxmlformats.org/officeDocument/2006/relationships/image" Target="../media/image138.png"/><Relationship Id="rId20"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128.png"/><Relationship Id="rId11" Type="http://schemas.openxmlformats.org/officeDocument/2006/relationships/image" Target="../media/image133.png"/><Relationship Id="rId5" Type="http://schemas.openxmlformats.org/officeDocument/2006/relationships/image" Target="../media/image127.png"/><Relationship Id="rId15" Type="http://schemas.openxmlformats.org/officeDocument/2006/relationships/image" Target="../media/image137.png"/><Relationship Id="rId10" Type="http://schemas.openxmlformats.org/officeDocument/2006/relationships/image" Target="../media/image132.png"/><Relationship Id="rId19" Type="http://schemas.openxmlformats.org/officeDocument/2006/relationships/image" Target="../media/image141.png"/><Relationship Id="rId4" Type="http://schemas.openxmlformats.org/officeDocument/2006/relationships/image" Target="../media/image126.png"/><Relationship Id="rId9" Type="http://schemas.openxmlformats.org/officeDocument/2006/relationships/image" Target="../media/image131.png"/><Relationship Id="rId14" Type="http://schemas.openxmlformats.org/officeDocument/2006/relationships/image" Target="../media/image13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146.png"/><Relationship Id="rId4" Type="http://schemas.openxmlformats.org/officeDocument/2006/relationships/image" Target="../media/image145.png"/></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177/152910061877227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package" Target="../embeddings/Microsoft_Word_Document2.docx"/><Relationship Id="rId3" Type="http://schemas.openxmlformats.org/officeDocument/2006/relationships/notesSlide" Target="../notesSlides/notesSlide50.xml"/><Relationship Id="rId7" Type="http://schemas.openxmlformats.org/officeDocument/2006/relationships/oleObject" Target="../embeddings/oleObject2.bin"/><Relationship Id="rId12" Type="http://schemas.openxmlformats.org/officeDocument/2006/relationships/image" Target="../media/image149.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7.emf"/><Relationship Id="rId11" Type="http://schemas.openxmlformats.org/officeDocument/2006/relationships/package" Target="../embeddings/Microsoft_Word_Document3.docx"/><Relationship Id="rId5" Type="http://schemas.openxmlformats.org/officeDocument/2006/relationships/package" Target="../embeddings/Microsoft_Word_Document1.docx"/><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148.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emf"/><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a:ln w="57150">
            <a:solidFill>
              <a:schemeClr val="tx1"/>
            </a:solidFill>
          </a:ln>
        </p:spPr>
        <p:txBody>
          <a:bodyPr/>
          <a:lstStyle/>
          <a:p>
            <a:r>
              <a:rPr lang="en-US" b="1" dirty="0" smtClean="0">
                <a:solidFill>
                  <a:srgbClr val="FF0000"/>
                </a:solidFill>
              </a:rPr>
              <a:t>The Power of Chunks</a:t>
            </a:r>
            <a:br>
              <a:rPr lang="en-US" b="1" dirty="0" smtClean="0">
                <a:solidFill>
                  <a:srgbClr val="FF0000"/>
                </a:solidFill>
              </a:rPr>
            </a:br>
            <a:r>
              <a:rPr lang="en-US" b="1" dirty="0" smtClean="0">
                <a:solidFill>
                  <a:srgbClr val="FF0000"/>
                </a:solidFill>
              </a:rPr>
              <a:t>in ELL Instruction</a:t>
            </a:r>
            <a:endParaRPr lang="en-US" b="1" dirty="0">
              <a:solidFill>
                <a:srgbClr val="FF0000"/>
              </a:solidFill>
            </a:endParaRPr>
          </a:p>
        </p:txBody>
      </p:sp>
      <p:sp>
        <p:nvSpPr>
          <p:cNvPr id="3" name="Subtitle 2"/>
          <p:cNvSpPr>
            <a:spLocks noGrp="1"/>
          </p:cNvSpPr>
          <p:nvPr>
            <p:ph type="subTitle" idx="1"/>
          </p:nvPr>
        </p:nvSpPr>
        <p:spPr>
          <a:xfrm>
            <a:off x="1371600" y="3429000"/>
            <a:ext cx="6400800" cy="1752600"/>
          </a:xfrm>
        </p:spPr>
        <p:txBody>
          <a:bodyPr>
            <a:normAutofit fontScale="92500"/>
          </a:bodyPr>
          <a:lstStyle/>
          <a:p>
            <a:r>
              <a:rPr lang="en-US" dirty="0" smtClean="0">
                <a:solidFill>
                  <a:schemeClr val="tx1"/>
                </a:solidFill>
              </a:rPr>
              <a:t>Presenters:  Christine Marks &amp; Amy Fink</a:t>
            </a:r>
          </a:p>
          <a:p>
            <a:r>
              <a:rPr lang="en-US" b="1" dirty="0" smtClean="0">
                <a:solidFill>
                  <a:srgbClr val="FF0000"/>
                </a:solidFill>
              </a:rPr>
              <a:t>Chunk</a:t>
            </a:r>
            <a:r>
              <a:rPr lang="en-US" dirty="0" smtClean="0">
                <a:solidFill>
                  <a:srgbClr val="FF0000"/>
                </a:solidFill>
              </a:rPr>
              <a:t> Reading Program</a:t>
            </a:r>
          </a:p>
          <a:p>
            <a:r>
              <a:rPr lang="en-US" dirty="0" smtClean="0">
                <a:solidFill>
                  <a:schemeClr val="tx1"/>
                </a:solidFill>
              </a:rPr>
              <a:t>By Ladybug Literacy</a:t>
            </a:r>
            <a:endParaRPr lang="en-US"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8524" y="5410200"/>
            <a:ext cx="869528" cy="762000"/>
          </a:xfrm>
          <a:prstGeom prst="rect">
            <a:avLst/>
          </a:prstGeom>
        </p:spPr>
      </p:pic>
    </p:spTree>
    <p:extLst>
      <p:ext uri="{BB962C8B-B14F-4D97-AF65-F5344CB8AC3E}">
        <p14:creationId xmlns:p14="http://schemas.microsoft.com/office/powerpoint/2010/main" val="1112244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29201" y="1143000"/>
            <a:ext cx="3962399" cy="449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1" y="1143000"/>
            <a:ext cx="4876800" cy="449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144" y="381000"/>
            <a:ext cx="8229600" cy="762000"/>
          </a:xfrm>
        </p:spPr>
        <p:txBody>
          <a:bodyPr>
            <a:normAutofit/>
          </a:bodyPr>
          <a:lstStyle/>
          <a:p>
            <a:r>
              <a:rPr lang="en-US" sz="4000" b="1" dirty="0" smtClean="0">
                <a:solidFill>
                  <a:srgbClr val="FF0000"/>
                </a:solidFill>
              </a:rPr>
              <a:t>Concepts of Print - 2</a:t>
            </a:r>
            <a:endParaRPr lang="en-US" sz="4000" b="1" dirty="0">
              <a:solidFill>
                <a:srgbClr val="FF0000"/>
              </a:solidFill>
            </a:endParaRPr>
          </a:p>
        </p:txBody>
      </p:sp>
      <p:sp>
        <p:nvSpPr>
          <p:cNvPr id="5" name="TextBox 4"/>
          <p:cNvSpPr txBox="1"/>
          <p:nvPr/>
        </p:nvSpPr>
        <p:spPr>
          <a:xfrm>
            <a:off x="304800" y="5638800"/>
            <a:ext cx="8387287" cy="892552"/>
          </a:xfrm>
          <a:prstGeom prst="rect">
            <a:avLst/>
          </a:prstGeom>
          <a:noFill/>
        </p:spPr>
        <p:txBody>
          <a:bodyPr wrap="square" rtlCol="0">
            <a:spAutoFit/>
          </a:bodyPr>
          <a:lstStyle/>
          <a:p>
            <a:pPr algn="ctr"/>
            <a:r>
              <a:rPr lang="en-US" sz="3200" b="1" dirty="0" smtClean="0">
                <a:solidFill>
                  <a:srgbClr val="FF0000"/>
                </a:solidFill>
              </a:rPr>
              <a:t>Reading and Writing:  Sentence Builder</a:t>
            </a:r>
          </a:p>
          <a:p>
            <a:pPr algn="ctr"/>
            <a:r>
              <a:rPr lang="en-US" sz="2000" b="1" dirty="0" smtClean="0">
                <a:solidFill>
                  <a:srgbClr val="FF0000"/>
                </a:solidFill>
              </a:rPr>
              <a:t>Work with HF words, Language, and Letter Formation continue unit activities.</a:t>
            </a:r>
            <a:endParaRPr lang="en-US" sz="2000" b="1" dirty="0">
              <a:solidFill>
                <a:srgbClr val="FF0000"/>
              </a:solidFill>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9868" y="3876677"/>
            <a:ext cx="1245132" cy="16546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324"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3876677"/>
            <a:ext cx="1254355" cy="16546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5707" y="3886201"/>
            <a:ext cx="1261493" cy="16450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72265" y="3886201"/>
            <a:ext cx="1247135" cy="16450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3" name="Group 2"/>
          <p:cNvGrpSpPr/>
          <p:nvPr/>
        </p:nvGrpSpPr>
        <p:grpSpPr>
          <a:xfrm>
            <a:off x="914400" y="1409314"/>
            <a:ext cx="7370083" cy="2272305"/>
            <a:chOff x="182882" y="1156695"/>
            <a:chExt cx="8075559" cy="2634881"/>
          </a:xfrm>
        </p:grpSpPr>
        <p:pic>
          <p:nvPicPr>
            <p:cNvPr id="14351"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882" y="1173480"/>
              <a:ext cx="1409715" cy="17784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50"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4163" y="1918620"/>
              <a:ext cx="1433366" cy="18304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8"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61713" y="1173480"/>
              <a:ext cx="1367093" cy="1790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7"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38376" y="1981200"/>
              <a:ext cx="1416817" cy="1790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5"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98984" y="1173480"/>
              <a:ext cx="1410745" cy="17961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6"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39339" y="1981200"/>
              <a:ext cx="1422715" cy="1810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4"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71111" y="1171886"/>
              <a:ext cx="1381885" cy="18319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3"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10200" y="1995097"/>
              <a:ext cx="1384260" cy="17825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2" name="Picture 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03189" y="1156695"/>
              <a:ext cx="1382542" cy="18623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1" name="Picture 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47490" y="1995098"/>
              <a:ext cx="1410951" cy="17964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2006371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143000"/>
            <a:ext cx="4346042" cy="449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98443" y="1143000"/>
            <a:ext cx="4493157" cy="449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144" y="381000"/>
            <a:ext cx="8229600" cy="762000"/>
          </a:xfrm>
        </p:spPr>
        <p:txBody>
          <a:bodyPr>
            <a:normAutofit/>
          </a:bodyPr>
          <a:lstStyle/>
          <a:p>
            <a:r>
              <a:rPr lang="en-US" sz="4000" b="1" dirty="0" smtClean="0">
                <a:solidFill>
                  <a:srgbClr val="FF0000"/>
                </a:solidFill>
              </a:rPr>
              <a:t>Concepts of Print - 3</a:t>
            </a:r>
            <a:endParaRPr lang="en-US" sz="4000" b="1" dirty="0">
              <a:solidFill>
                <a:srgbClr val="FF0000"/>
              </a:solidFill>
            </a:endParaRP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95398"/>
            <a:ext cx="1601840" cy="19873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6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9997" y="3505268"/>
            <a:ext cx="975432" cy="11917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295399"/>
            <a:ext cx="1600200" cy="19873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176" y="3306375"/>
            <a:ext cx="1098614" cy="13743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7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615323"/>
            <a:ext cx="1114726" cy="13743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71"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4554" y="3881915"/>
            <a:ext cx="1106646" cy="13743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72"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4588" y="3306375"/>
            <a:ext cx="1061048" cy="1390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69"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3609914"/>
            <a:ext cx="1092663" cy="13580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68"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79051" y="3881916"/>
            <a:ext cx="1070945" cy="13743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67"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03731" y="4191000"/>
            <a:ext cx="1055509" cy="13215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52401" y="5646050"/>
            <a:ext cx="4346041" cy="523220"/>
          </a:xfrm>
          <a:prstGeom prst="rect">
            <a:avLst/>
          </a:prstGeom>
          <a:noFill/>
        </p:spPr>
        <p:txBody>
          <a:bodyPr wrap="square" rtlCol="0">
            <a:spAutoFit/>
          </a:bodyPr>
          <a:lstStyle/>
          <a:p>
            <a:pPr algn="ctr"/>
            <a:r>
              <a:rPr lang="en-US" sz="2800" b="1" dirty="0" smtClean="0">
                <a:solidFill>
                  <a:srgbClr val="FF0000"/>
                </a:solidFill>
              </a:rPr>
              <a:t>BR Books</a:t>
            </a:r>
          </a:p>
        </p:txBody>
      </p:sp>
      <p:sp>
        <p:nvSpPr>
          <p:cNvPr id="33" name="TextBox 32"/>
          <p:cNvSpPr txBox="1"/>
          <p:nvPr/>
        </p:nvSpPr>
        <p:spPr>
          <a:xfrm>
            <a:off x="4513020" y="5646050"/>
            <a:ext cx="4478580" cy="523220"/>
          </a:xfrm>
          <a:prstGeom prst="rect">
            <a:avLst/>
          </a:prstGeom>
          <a:noFill/>
        </p:spPr>
        <p:txBody>
          <a:bodyPr wrap="square" rtlCol="0">
            <a:spAutoFit/>
          </a:bodyPr>
          <a:lstStyle/>
          <a:p>
            <a:pPr algn="ctr"/>
            <a:r>
              <a:rPr lang="en-US" sz="2800" b="1" dirty="0" smtClean="0">
                <a:solidFill>
                  <a:srgbClr val="FF0000"/>
                </a:solidFill>
              </a:rPr>
              <a:t>ER Books</a:t>
            </a:r>
            <a:endParaRPr lang="en-US" sz="1600" b="1" dirty="0">
              <a:solidFill>
                <a:srgbClr val="FF0000"/>
              </a:solidFill>
            </a:endParaRPr>
          </a:p>
        </p:txBody>
      </p:sp>
      <p:grpSp>
        <p:nvGrpSpPr>
          <p:cNvPr id="9" name="Group 8"/>
          <p:cNvGrpSpPr/>
          <p:nvPr/>
        </p:nvGrpSpPr>
        <p:grpSpPr>
          <a:xfrm>
            <a:off x="10058400" y="1295398"/>
            <a:ext cx="4176444" cy="3828783"/>
            <a:chOff x="4721836" y="1295398"/>
            <a:chExt cx="4176444" cy="3828783"/>
          </a:xfrm>
        </p:grpSpPr>
        <p:pic>
          <p:nvPicPr>
            <p:cNvPr id="15373"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4401" y="1300038"/>
              <a:ext cx="1624540" cy="19827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74"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53200" y="1295398"/>
              <a:ext cx="1579664" cy="19827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8" name="Group 7"/>
            <p:cNvGrpSpPr/>
            <p:nvPr/>
          </p:nvGrpSpPr>
          <p:grpSpPr>
            <a:xfrm>
              <a:off x="4721836" y="3695509"/>
              <a:ext cx="4176444" cy="1428672"/>
              <a:chOff x="4607654" y="3347625"/>
              <a:chExt cx="6328686" cy="2164907"/>
            </a:xfrm>
          </p:grpSpPr>
          <p:pic>
            <p:nvPicPr>
              <p:cNvPr id="15378" name="Picture 1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07654" y="3371935"/>
                <a:ext cx="1403623" cy="17359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79" name="Picture 1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09408" y="3927984"/>
                <a:ext cx="1285478" cy="15845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82" name="Picture 2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096001" y="3372634"/>
                <a:ext cx="1371600" cy="17019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81" name="Picture 2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65783" y="3881916"/>
                <a:ext cx="1282817" cy="15942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80" name="Picture 2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563373" y="3355856"/>
                <a:ext cx="1275827" cy="1636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77" name="Picture 1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132863" y="3904563"/>
                <a:ext cx="1252155" cy="15716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76" name="Picture 1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915399" y="3347625"/>
                <a:ext cx="1305895" cy="16203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75" name="Picture 15"/>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9702581" y="3904562"/>
                <a:ext cx="1233759" cy="15716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grpSp>
        <p:nvGrpSpPr>
          <p:cNvPr id="47" name="Group 46"/>
          <p:cNvGrpSpPr/>
          <p:nvPr/>
        </p:nvGrpSpPr>
        <p:grpSpPr>
          <a:xfrm>
            <a:off x="4738664" y="1180539"/>
            <a:ext cx="4027292" cy="4363816"/>
            <a:chOff x="304798" y="1228623"/>
            <a:chExt cx="4027292" cy="4363816"/>
          </a:xfrm>
        </p:grpSpPr>
        <p:pic>
          <p:nvPicPr>
            <p:cNvPr id="48" name="Picture 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4798" y="1917610"/>
              <a:ext cx="1643833" cy="22165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9" name="Picture 9"/>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255168" y="1228623"/>
              <a:ext cx="778468" cy="10469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0" name="Picture 10"/>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731644" y="1692338"/>
              <a:ext cx="884878" cy="11665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 name="Picture 11"/>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084572" y="2226965"/>
              <a:ext cx="879643" cy="11872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2" name="Picture 12"/>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457703" y="2757535"/>
              <a:ext cx="874387" cy="11945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3" name="Picture 13"/>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085271" y="3214992"/>
              <a:ext cx="884878" cy="12026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4" name="Picture 14"/>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571709" y="3626135"/>
              <a:ext cx="1027123" cy="13873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5" name="Picture 15"/>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948632" y="4234374"/>
              <a:ext cx="1012440" cy="13580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10" name="TextBox 9"/>
          <p:cNvSpPr txBox="1"/>
          <p:nvPr/>
        </p:nvSpPr>
        <p:spPr>
          <a:xfrm>
            <a:off x="169281" y="6276945"/>
            <a:ext cx="8839199" cy="400110"/>
          </a:xfrm>
          <a:prstGeom prst="rect">
            <a:avLst/>
          </a:prstGeom>
          <a:noFill/>
        </p:spPr>
        <p:txBody>
          <a:bodyPr wrap="square" rtlCol="0">
            <a:spAutoFit/>
          </a:bodyPr>
          <a:lstStyle/>
          <a:p>
            <a:r>
              <a:rPr lang="en-US" sz="2000" b="1" dirty="0" smtClean="0">
                <a:solidFill>
                  <a:srgbClr val="FF0000"/>
                </a:solidFill>
              </a:rPr>
              <a:t>*Stories gain in complexity as students move beyond concepts of print</a:t>
            </a:r>
            <a:endParaRPr lang="en-US" sz="2000" b="1" dirty="0">
              <a:solidFill>
                <a:srgbClr val="FF0000"/>
              </a:solidFill>
            </a:endParaRPr>
          </a:p>
        </p:txBody>
      </p:sp>
      <p:sp>
        <p:nvSpPr>
          <p:cNvPr id="11" name="TextBox 10"/>
          <p:cNvSpPr txBox="1"/>
          <p:nvPr/>
        </p:nvSpPr>
        <p:spPr>
          <a:xfrm>
            <a:off x="10323527" y="-2133600"/>
            <a:ext cx="3751604" cy="2862322"/>
          </a:xfrm>
          <a:prstGeom prst="rect">
            <a:avLst/>
          </a:prstGeom>
          <a:noFill/>
        </p:spPr>
        <p:txBody>
          <a:bodyPr wrap="none" rtlCol="0">
            <a:spAutoFit/>
          </a:bodyPr>
          <a:lstStyle/>
          <a:p>
            <a:r>
              <a:rPr lang="en-US" b="1" dirty="0"/>
              <a:t>Beginning Reader Stories 6-10 (right):</a:t>
            </a:r>
          </a:p>
          <a:p>
            <a:endParaRPr lang="en-US" b="1" dirty="0"/>
          </a:p>
          <a:p>
            <a:r>
              <a:rPr lang="en-US" b="1" dirty="0"/>
              <a:t> </a:t>
            </a:r>
            <a:r>
              <a:rPr lang="en-US" b="1" dirty="0" smtClean="0"/>
              <a:t>Same features </a:t>
            </a:r>
            <a:r>
              <a:rPr lang="en-US" b="1" dirty="0"/>
              <a:t>as books 1-5, but also:</a:t>
            </a:r>
          </a:p>
          <a:p>
            <a:endParaRPr lang="en-US" b="1" dirty="0"/>
          </a:p>
          <a:p>
            <a:pPr marL="228600" indent="-228600">
              <a:buAutoNum type="arabicParenR"/>
            </a:pPr>
            <a:r>
              <a:rPr lang="en-US" b="1" dirty="0"/>
              <a:t>Blends / Digraphs</a:t>
            </a:r>
          </a:p>
          <a:p>
            <a:pPr marL="228600" indent="-228600">
              <a:buAutoNum type="arabicParenR"/>
            </a:pPr>
            <a:r>
              <a:rPr lang="en-US" b="1" dirty="0"/>
              <a:t>Chunks</a:t>
            </a:r>
          </a:p>
          <a:p>
            <a:pPr marL="228600" indent="-228600">
              <a:buAutoNum type="arabicParenR"/>
            </a:pPr>
            <a:r>
              <a:rPr lang="en-US" b="1" dirty="0"/>
              <a:t>Decoding Marks</a:t>
            </a:r>
          </a:p>
          <a:p>
            <a:pPr marL="228600" indent="-228600">
              <a:buAutoNum type="arabicParenR"/>
            </a:pPr>
            <a:r>
              <a:rPr lang="en-US" b="1" dirty="0"/>
              <a:t>Complete illustration to match text</a:t>
            </a:r>
          </a:p>
          <a:p>
            <a:pPr marL="228600" indent="-228600">
              <a:buAutoNum type="arabicParenR"/>
            </a:pPr>
            <a:r>
              <a:rPr lang="en-US" b="1" dirty="0"/>
              <a:t>Direct Answer Quiz Questions</a:t>
            </a:r>
          </a:p>
          <a:p>
            <a:endParaRPr lang="en-US" dirty="0"/>
          </a:p>
        </p:txBody>
      </p:sp>
    </p:spTree>
    <p:extLst>
      <p:ext uri="{BB962C8B-B14F-4D97-AF65-F5344CB8AC3E}">
        <p14:creationId xmlns:p14="http://schemas.microsoft.com/office/powerpoint/2010/main" val="2234275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9758" y="1630680"/>
            <a:ext cx="8765642" cy="4495800"/>
          </a:xfrm>
          <a:prstGeom prst="rect">
            <a:avLst/>
          </a:prstGeom>
          <a:solidFill>
            <a:srgbClr val="B48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5000" y="7848600"/>
            <a:ext cx="8229600" cy="1143000"/>
          </a:xfrm>
        </p:spPr>
        <p:txBody>
          <a:bodyPr>
            <a:normAutofit fontScale="90000"/>
          </a:bodyPr>
          <a:lstStyle/>
          <a:p>
            <a:r>
              <a:rPr lang="en-US" sz="4000" b="1" dirty="0">
                <a:solidFill>
                  <a:srgbClr val="FF0000"/>
                </a:solidFill>
              </a:rPr>
              <a:t/>
            </a:r>
            <a:br>
              <a:rPr lang="en-US" sz="4000" b="1" dirty="0">
                <a:solidFill>
                  <a:srgbClr val="FF0000"/>
                </a:solidFill>
              </a:rPr>
            </a:br>
            <a:r>
              <a:rPr lang="en-US" sz="4000" b="1" dirty="0" smtClean="0">
                <a:solidFill>
                  <a:srgbClr val="FF0000"/>
                </a:solidFill>
              </a:rPr>
              <a:t/>
            </a:r>
            <a:br>
              <a:rPr lang="en-US" sz="4000" b="1" dirty="0" smtClean="0">
                <a:solidFill>
                  <a:srgbClr val="FF0000"/>
                </a:solidFill>
              </a:rPr>
            </a:br>
            <a:endParaRPr lang="en-US" sz="4000" b="1" dirty="0">
              <a:solidFill>
                <a:srgbClr val="FF0000"/>
              </a:solidFill>
            </a:endParaRPr>
          </a:p>
        </p:txBody>
      </p:sp>
      <p:sp>
        <p:nvSpPr>
          <p:cNvPr id="13" name="TextBox 12"/>
          <p:cNvSpPr txBox="1"/>
          <p:nvPr/>
        </p:nvSpPr>
        <p:spPr>
          <a:xfrm>
            <a:off x="152400" y="430589"/>
            <a:ext cx="8686800" cy="1138773"/>
          </a:xfrm>
          <a:prstGeom prst="rect">
            <a:avLst/>
          </a:prstGeom>
          <a:noFill/>
        </p:spPr>
        <p:txBody>
          <a:bodyPr wrap="square" rtlCol="0">
            <a:spAutoFit/>
          </a:bodyPr>
          <a:lstStyle/>
          <a:p>
            <a:pPr algn="ctr"/>
            <a:r>
              <a:rPr lang="en-US" sz="4000" b="1" dirty="0">
                <a:solidFill>
                  <a:srgbClr val="FF0000"/>
                </a:solidFill>
              </a:rPr>
              <a:t>Blending Letter Sounds</a:t>
            </a:r>
            <a:r>
              <a:rPr lang="en-US" sz="2800" b="1" dirty="0">
                <a:solidFill>
                  <a:srgbClr val="FF0000"/>
                </a:solidFill>
              </a:rPr>
              <a:t/>
            </a:r>
            <a:br>
              <a:rPr lang="en-US" sz="2800" b="1" dirty="0">
                <a:solidFill>
                  <a:srgbClr val="FF0000"/>
                </a:solidFill>
              </a:rPr>
            </a:br>
            <a:r>
              <a:rPr lang="en-US" sz="2800" b="1" dirty="0" smtClean="0">
                <a:solidFill>
                  <a:srgbClr val="FF0000"/>
                </a:solidFill>
              </a:rPr>
              <a:t>(</a:t>
            </a:r>
            <a:r>
              <a:rPr lang="en-US" sz="2400" b="1" dirty="0" smtClean="0">
                <a:solidFill>
                  <a:srgbClr val="FF0000"/>
                </a:solidFill>
              </a:rPr>
              <a:t>Getting </a:t>
            </a:r>
            <a:r>
              <a:rPr lang="en-US" sz="2400" b="1" dirty="0">
                <a:solidFill>
                  <a:srgbClr val="FF0000"/>
                </a:solidFill>
              </a:rPr>
              <a:t>past the first </a:t>
            </a:r>
            <a:r>
              <a:rPr lang="en-US" sz="2400" b="1" dirty="0" smtClean="0">
                <a:solidFill>
                  <a:srgbClr val="FF0000"/>
                </a:solidFill>
              </a:rPr>
              <a:t>letter)</a:t>
            </a:r>
            <a:endParaRPr lang="en-US" sz="2400" dirty="0"/>
          </a:p>
        </p:txBody>
      </p:sp>
      <p:pic>
        <p:nvPicPr>
          <p:cNvPr id="16400"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274" y="2392680"/>
            <a:ext cx="229827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40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1" y="1722642"/>
            <a:ext cx="1752600" cy="21559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20" name="Group 19"/>
          <p:cNvGrpSpPr/>
          <p:nvPr/>
        </p:nvGrpSpPr>
        <p:grpSpPr>
          <a:xfrm>
            <a:off x="2710692" y="1732789"/>
            <a:ext cx="2404233" cy="4291582"/>
            <a:chOff x="2725371" y="1862137"/>
            <a:chExt cx="2077944" cy="3709154"/>
          </a:xfrm>
        </p:grpSpPr>
        <p:pic>
          <p:nvPicPr>
            <p:cNvPr id="16402"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5371" y="1862137"/>
              <a:ext cx="1586709" cy="19270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403"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760" y="3505200"/>
              <a:ext cx="1627555" cy="20660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16405"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3529012"/>
            <a:ext cx="1981200" cy="24654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95274" y="6126480"/>
            <a:ext cx="8305801" cy="707886"/>
          </a:xfrm>
          <a:prstGeom prst="rect">
            <a:avLst/>
          </a:prstGeom>
          <a:noFill/>
        </p:spPr>
        <p:txBody>
          <a:bodyPr wrap="square" rtlCol="0">
            <a:spAutoFit/>
          </a:bodyPr>
          <a:lstStyle/>
          <a:p>
            <a:r>
              <a:rPr lang="en-US" sz="2400" b="1" dirty="0" smtClean="0">
                <a:solidFill>
                  <a:srgbClr val="FF0000"/>
                </a:solidFill>
              </a:rPr>
              <a:t>*The Blend Module starts with the </a:t>
            </a:r>
            <a:r>
              <a:rPr lang="en-US" sz="2400" b="1" u="sng" dirty="0" smtClean="0">
                <a:solidFill>
                  <a:srgbClr val="FF0000"/>
                </a:solidFill>
              </a:rPr>
              <a:t>Sound Game</a:t>
            </a:r>
            <a:r>
              <a:rPr lang="en-US" sz="2400" b="1" dirty="0" smtClean="0">
                <a:solidFill>
                  <a:srgbClr val="FF0000"/>
                </a:solidFill>
              </a:rPr>
              <a:t> </a:t>
            </a:r>
          </a:p>
          <a:p>
            <a:r>
              <a:rPr lang="en-US" sz="1600" b="1" dirty="0" smtClean="0">
                <a:solidFill>
                  <a:srgbClr val="FF0000"/>
                </a:solidFill>
              </a:rPr>
              <a:t>(students listen for 1 or 2 sounds at the beginning of a word)</a:t>
            </a:r>
            <a:endParaRPr lang="en-US" sz="1600" b="1" u="sng" dirty="0">
              <a:solidFill>
                <a:srgbClr val="FF0000"/>
              </a:solidFill>
            </a:endParaRPr>
          </a:p>
        </p:txBody>
      </p:sp>
    </p:spTree>
    <p:extLst>
      <p:ext uri="{BB962C8B-B14F-4D97-AF65-F5344CB8AC3E}">
        <p14:creationId xmlns:p14="http://schemas.microsoft.com/office/powerpoint/2010/main" val="354105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600200"/>
            <a:ext cx="7543801" cy="2492990"/>
          </a:xfrm>
          <a:prstGeom prst="rect">
            <a:avLst/>
          </a:prstGeom>
          <a:noFill/>
        </p:spPr>
        <p:txBody>
          <a:bodyPr wrap="square" rtlCol="0">
            <a:spAutoFit/>
          </a:bodyPr>
          <a:lstStyle/>
          <a:p>
            <a:r>
              <a:rPr lang="en-US" sz="2400" dirty="0" smtClean="0"/>
              <a:t>“</a:t>
            </a:r>
            <a:r>
              <a:rPr lang="en-US" sz="2400" b="1" dirty="0" smtClean="0">
                <a:solidFill>
                  <a:srgbClr val="FF0000"/>
                </a:solidFill>
              </a:rPr>
              <a:t>Multisensory Mapping </a:t>
            </a:r>
            <a:r>
              <a:rPr lang="en-US" sz="2400" dirty="0" smtClean="0"/>
              <a:t>uses all modalities (auditory, visual, kinesthetic-tactile) to facilitate retention and processing of sounds.  Research confirms that the most common barrier to acquisition of emergent reading skills is the inability to process phonologically.”</a:t>
            </a:r>
          </a:p>
          <a:p>
            <a:endParaRPr lang="en-US" dirty="0"/>
          </a:p>
          <a:p>
            <a:pPr algn="r"/>
            <a:r>
              <a:rPr lang="en-US" dirty="0" smtClean="0"/>
              <a:t>--Based on research of Snow, Burns, &amp; Griffin, 1998</a:t>
            </a:r>
            <a:endParaRPr lang="en-US" dirty="0"/>
          </a:p>
        </p:txBody>
      </p:sp>
      <p:sp>
        <p:nvSpPr>
          <p:cNvPr id="3" name="TextBox 2"/>
          <p:cNvSpPr txBox="1"/>
          <p:nvPr/>
        </p:nvSpPr>
        <p:spPr>
          <a:xfrm>
            <a:off x="1501810" y="551765"/>
            <a:ext cx="6248400" cy="646331"/>
          </a:xfrm>
          <a:prstGeom prst="rect">
            <a:avLst/>
          </a:prstGeom>
          <a:noFill/>
          <a:ln w="28575">
            <a:solidFill>
              <a:schemeClr val="tx1"/>
            </a:solidFill>
          </a:ln>
        </p:spPr>
        <p:txBody>
          <a:bodyPr wrap="square" rtlCol="0">
            <a:spAutoFit/>
          </a:bodyPr>
          <a:lstStyle/>
          <a:p>
            <a:r>
              <a:rPr lang="en-US" sz="3600" b="1" dirty="0" smtClean="0">
                <a:solidFill>
                  <a:srgbClr val="FF0000"/>
                </a:solidFill>
              </a:rPr>
              <a:t>Best practice for ELL instruction</a:t>
            </a:r>
            <a:endParaRPr lang="en-US" sz="3600" b="1" dirty="0">
              <a:solidFill>
                <a:srgbClr val="FF0000"/>
              </a:solidFill>
            </a:endParaRPr>
          </a:p>
        </p:txBody>
      </p:sp>
      <p:sp>
        <p:nvSpPr>
          <p:cNvPr id="5" name="TextBox 4"/>
          <p:cNvSpPr txBox="1"/>
          <p:nvPr/>
        </p:nvSpPr>
        <p:spPr>
          <a:xfrm>
            <a:off x="1143000" y="4724400"/>
            <a:ext cx="7239001" cy="1200329"/>
          </a:xfrm>
          <a:prstGeom prst="rect">
            <a:avLst/>
          </a:prstGeom>
          <a:noFill/>
        </p:spPr>
        <p:txBody>
          <a:bodyPr wrap="square" rtlCol="0">
            <a:spAutoFit/>
          </a:bodyPr>
          <a:lstStyle/>
          <a:p>
            <a:r>
              <a:rPr lang="en-US" sz="2400" b="1" dirty="0" smtClean="0">
                <a:solidFill>
                  <a:srgbClr val="FF0000"/>
                </a:solidFill>
              </a:rPr>
              <a:t>In the Chunk Reading Program, students manipulate magnetic letters, chant, sing, and do hand motions to form a memory trace in addition to writing.</a:t>
            </a:r>
            <a:endParaRPr lang="en-US" sz="2400" b="1" dirty="0">
              <a:solidFill>
                <a:srgbClr val="FF0000"/>
              </a:solidFill>
            </a:endParaRPr>
          </a:p>
        </p:txBody>
      </p:sp>
    </p:spTree>
    <p:extLst>
      <p:ext uri="{BB962C8B-B14F-4D97-AF65-F5344CB8AC3E}">
        <p14:creationId xmlns:p14="http://schemas.microsoft.com/office/powerpoint/2010/main" val="2294187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676400"/>
            <a:ext cx="8915400" cy="3582293"/>
          </a:xfrm>
          <a:prstGeom prst="rect">
            <a:avLst/>
          </a:prstGeom>
          <a:solidFill>
            <a:srgbClr val="B9B9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7200" y="5257800"/>
            <a:ext cx="8305800" cy="954107"/>
          </a:xfrm>
          <a:prstGeom prst="rect">
            <a:avLst/>
          </a:prstGeom>
          <a:noFill/>
        </p:spPr>
        <p:txBody>
          <a:bodyPr wrap="square" rtlCol="0">
            <a:spAutoFit/>
          </a:bodyPr>
          <a:lstStyle/>
          <a:p>
            <a:pPr algn="ctr"/>
            <a:r>
              <a:rPr lang="en-US" sz="2800" dirty="0" smtClean="0"/>
              <a:t>Chunk Charts 1 - 4</a:t>
            </a:r>
          </a:p>
          <a:p>
            <a:pPr algn="ctr"/>
            <a:r>
              <a:rPr lang="en-US" sz="2800" dirty="0" smtClean="0"/>
              <a:t>The </a:t>
            </a:r>
            <a:r>
              <a:rPr lang="en-US" sz="2800" b="1" dirty="0" smtClean="0">
                <a:solidFill>
                  <a:srgbClr val="FF0000"/>
                </a:solidFill>
              </a:rPr>
              <a:t>HEART</a:t>
            </a:r>
            <a:r>
              <a:rPr lang="en-US" sz="2800" dirty="0" smtClean="0"/>
              <a:t> of the Chunk Reading Program</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55" y="2202933"/>
            <a:ext cx="2030196" cy="26825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202061"/>
            <a:ext cx="2047558" cy="27033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1468" y="2183011"/>
            <a:ext cx="2051932" cy="27223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4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1078" y="2192536"/>
            <a:ext cx="2056136" cy="27033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57200" y="533400"/>
            <a:ext cx="8001000" cy="1077218"/>
          </a:xfrm>
          <a:prstGeom prst="rect">
            <a:avLst/>
          </a:prstGeom>
          <a:noFill/>
        </p:spPr>
        <p:txBody>
          <a:bodyPr wrap="square" rtlCol="0">
            <a:spAutoFit/>
          </a:bodyPr>
          <a:lstStyle/>
          <a:p>
            <a:pPr algn="ctr"/>
            <a:r>
              <a:rPr lang="en-US" sz="4000" b="1" dirty="0" smtClean="0">
                <a:solidFill>
                  <a:srgbClr val="FF0000"/>
                </a:solidFill>
              </a:rPr>
              <a:t>Chunk Phonics </a:t>
            </a:r>
          </a:p>
          <a:p>
            <a:pPr algn="ctr"/>
            <a:r>
              <a:rPr lang="en-US" sz="2400" b="1" dirty="0" smtClean="0">
                <a:solidFill>
                  <a:srgbClr val="FF0000"/>
                </a:solidFill>
              </a:rPr>
              <a:t>Using Letter Patterns / Rimes*</a:t>
            </a:r>
            <a:endParaRPr lang="en-US" sz="2400" b="1" dirty="0">
              <a:solidFill>
                <a:srgbClr val="FF0000"/>
              </a:solidFill>
            </a:endParaRPr>
          </a:p>
        </p:txBody>
      </p:sp>
      <p:sp>
        <p:nvSpPr>
          <p:cNvPr id="7" name="TextBox 6"/>
          <p:cNvSpPr txBox="1"/>
          <p:nvPr/>
        </p:nvSpPr>
        <p:spPr>
          <a:xfrm>
            <a:off x="64718" y="6400800"/>
            <a:ext cx="8320014" cy="646331"/>
          </a:xfrm>
          <a:prstGeom prst="rect">
            <a:avLst/>
          </a:prstGeom>
          <a:noFill/>
        </p:spPr>
        <p:txBody>
          <a:bodyPr wrap="square" rtlCol="0">
            <a:spAutoFit/>
          </a:bodyPr>
          <a:lstStyle/>
          <a:p>
            <a:r>
              <a:rPr lang="en-US" dirty="0"/>
              <a:t>*Rime is another word for Chunk!</a:t>
            </a:r>
          </a:p>
          <a:p>
            <a:endParaRPr lang="en-US" dirty="0"/>
          </a:p>
        </p:txBody>
      </p:sp>
    </p:spTree>
    <p:extLst>
      <p:ext uri="{BB962C8B-B14F-4D97-AF65-F5344CB8AC3E}">
        <p14:creationId xmlns:p14="http://schemas.microsoft.com/office/powerpoint/2010/main" val="2314456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22727"/>
            <a:ext cx="7924800" cy="707886"/>
          </a:xfrm>
          <a:prstGeom prst="rect">
            <a:avLst/>
          </a:prstGeom>
          <a:noFill/>
        </p:spPr>
        <p:txBody>
          <a:bodyPr wrap="square" rtlCol="0">
            <a:spAutoFit/>
          </a:bodyPr>
          <a:lstStyle/>
          <a:p>
            <a:pPr algn="ctr"/>
            <a:r>
              <a:rPr lang="en-US" sz="4000" b="1" dirty="0" smtClean="0">
                <a:solidFill>
                  <a:srgbClr val="FF0000"/>
                </a:solidFill>
              </a:rPr>
              <a:t>Why Chunks?</a:t>
            </a:r>
            <a:endParaRPr lang="en-US" sz="4000" b="1" dirty="0">
              <a:solidFill>
                <a:srgbClr val="FF0000"/>
              </a:solidFill>
            </a:endParaRPr>
          </a:p>
        </p:txBody>
      </p:sp>
      <p:sp>
        <p:nvSpPr>
          <p:cNvPr id="3" name="TextBox 2"/>
          <p:cNvSpPr txBox="1"/>
          <p:nvPr/>
        </p:nvSpPr>
        <p:spPr>
          <a:xfrm>
            <a:off x="533400" y="1630613"/>
            <a:ext cx="8382000" cy="1969770"/>
          </a:xfrm>
          <a:prstGeom prst="rect">
            <a:avLst/>
          </a:prstGeom>
          <a:noFill/>
        </p:spPr>
        <p:txBody>
          <a:bodyPr wrap="square" rtlCol="0">
            <a:spAutoFit/>
          </a:bodyPr>
          <a:lstStyle/>
          <a:p>
            <a:r>
              <a:rPr lang="en-US" sz="2400" dirty="0" smtClean="0"/>
              <a:t>Marilyn Adams (1990) tells us that letter-sound correspondences are more stable when one looks at rimes</a:t>
            </a:r>
            <a:r>
              <a:rPr lang="en-US" sz="2400" b="1" dirty="0" smtClean="0"/>
              <a:t>*</a:t>
            </a:r>
            <a:r>
              <a:rPr lang="en-US" sz="2400" dirty="0" smtClean="0"/>
              <a:t> than when letters are looked at in isolation.</a:t>
            </a:r>
          </a:p>
          <a:p>
            <a:endParaRPr lang="en-US" sz="1000" dirty="0"/>
          </a:p>
          <a:p>
            <a:r>
              <a:rPr lang="en-US" sz="2000" b="1" dirty="0" smtClean="0"/>
              <a:t>She noted that of 286 phonograms that appear in primary grade texts, 95% of them were pronounced the same in every word in which they appeared.</a:t>
            </a:r>
            <a:endParaRPr lang="en-US" sz="2000" b="1" dirty="0"/>
          </a:p>
        </p:txBody>
      </p:sp>
      <p:sp>
        <p:nvSpPr>
          <p:cNvPr id="5" name="Rectangle 4"/>
          <p:cNvSpPr/>
          <p:nvPr/>
        </p:nvSpPr>
        <p:spPr>
          <a:xfrm>
            <a:off x="914400" y="4051012"/>
            <a:ext cx="1652054" cy="2062103"/>
          </a:xfrm>
          <a:prstGeom prst="rect">
            <a:avLst/>
          </a:prstGeom>
          <a:noFill/>
        </p:spPr>
        <p:txBody>
          <a:bodyPr wrap="square" lIns="91440" tIns="45720" rIns="91440" bIns="45720">
            <a:spAutoFit/>
          </a:bodyPr>
          <a:lstStyle/>
          <a:p>
            <a:pPr algn="r"/>
            <a:r>
              <a:rPr lang="en-US" sz="4000" b="1" cap="none" spc="0" dirty="0" smtClean="0">
                <a:ln w="1905"/>
                <a:solidFill>
                  <a:srgbClr val="0070C0"/>
                </a:solidFill>
                <a:effectLst>
                  <a:innerShdw blurRad="69850" dist="43180" dir="5400000">
                    <a:srgbClr val="000000">
                      <a:alpha val="65000"/>
                    </a:srgbClr>
                  </a:innerShdw>
                </a:effectLst>
                <a:latin typeface="Century Gothic" panose="020B0502020202020204" pitchFamily="34" charset="0"/>
              </a:rPr>
              <a:t>at</a:t>
            </a:r>
          </a:p>
          <a:p>
            <a:pPr algn="r"/>
            <a:r>
              <a:rPr lang="en-US" sz="4000" b="1" dirty="0" smtClean="0">
                <a:ln w="1905"/>
                <a:solidFill>
                  <a:srgbClr val="FF0000"/>
                </a:solidFill>
                <a:effectLst>
                  <a:innerShdw blurRad="69850" dist="43180" dir="5400000">
                    <a:srgbClr val="000000">
                      <a:alpha val="65000"/>
                    </a:srgbClr>
                  </a:innerShdw>
                </a:effectLst>
                <a:latin typeface="Century Gothic" panose="020B0502020202020204" pitchFamily="34" charset="0"/>
              </a:rPr>
              <a:t>c</a:t>
            </a:r>
            <a:r>
              <a:rPr lang="en-US" sz="4000" b="1" dirty="0" smtClean="0">
                <a:ln w="1905"/>
                <a:solidFill>
                  <a:srgbClr val="0070C0"/>
                </a:solidFill>
                <a:effectLst>
                  <a:innerShdw blurRad="69850" dist="43180" dir="5400000">
                    <a:srgbClr val="000000">
                      <a:alpha val="65000"/>
                    </a:srgbClr>
                  </a:innerShdw>
                </a:effectLst>
                <a:latin typeface="Century Gothic" panose="020B0502020202020204" pitchFamily="34" charset="0"/>
              </a:rPr>
              <a:t>  at</a:t>
            </a:r>
          </a:p>
          <a:p>
            <a:pPr algn="r"/>
            <a:r>
              <a:rPr lang="en-US" sz="4400" b="1" dirty="0">
                <a:ln w="1905"/>
                <a:solidFill>
                  <a:srgbClr val="FF0000"/>
                </a:solidFill>
                <a:effectLst>
                  <a:innerShdw blurRad="69850" dist="43180" dir="5400000">
                    <a:srgbClr val="000000">
                      <a:alpha val="65000"/>
                    </a:srgbClr>
                  </a:innerShdw>
                </a:effectLst>
                <a:latin typeface="Century Gothic" panose="020B0502020202020204" pitchFamily="34" charset="0"/>
              </a:rPr>
              <a:t>s</a:t>
            </a:r>
            <a:r>
              <a:rPr lang="en-US" sz="4000" b="1" cap="none" spc="0" dirty="0" smtClean="0">
                <a:ln w="1905"/>
                <a:solidFill>
                  <a:srgbClr val="0070C0"/>
                </a:solidFill>
                <a:effectLst>
                  <a:innerShdw blurRad="69850" dist="43180" dir="5400000">
                    <a:srgbClr val="000000">
                      <a:alpha val="65000"/>
                    </a:srgbClr>
                  </a:innerShdw>
                </a:effectLst>
                <a:latin typeface="Century Gothic" panose="020B0502020202020204" pitchFamily="34" charset="0"/>
              </a:rPr>
              <a:t>  at</a:t>
            </a:r>
            <a:endParaRPr lang="en-US" sz="4000" b="1" cap="none" spc="0" dirty="0">
              <a:ln w="1905"/>
              <a:solidFill>
                <a:srgbClr val="0070C0"/>
              </a:solidFill>
              <a:effectLst>
                <a:innerShdw blurRad="69850" dist="43180" dir="5400000">
                  <a:srgbClr val="000000">
                    <a:alpha val="65000"/>
                  </a:srgbClr>
                </a:innerShdw>
              </a:effectLst>
              <a:latin typeface="Century Gothic" panose="020B0502020202020204" pitchFamily="34" charset="0"/>
            </a:endParaRPr>
          </a:p>
        </p:txBody>
      </p:sp>
      <p:sp>
        <p:nvSpPr>
          <p:cNvPr id="6" name="TextBox 5"/>
          <p:cNvSpPr txBox="1"/>
          <p:nvPr/>
        </p:nvSpPr>
        <p:spPr>
          <a:xfrm>
            <a:off x="3276600" y="4046819"/>
            <a:ext cx="5410200" cy="2031325"/>
          </a:xfrm>
          <a:prstGeom prst="rect">
            <a:avLst/>
          </a:prstGeom>
          <a:noFill/>
        </p:spPr>
        <p:txBody>
          <a:bodyPr wrap="square" rtlCol="0">
            <a:spAutoFit/>
          </a:bodyPr>
          <a:lstStyle/>
          <a:p>
            <a:r>
              <a:rPr lang="en-US" b="1" dirty="0">
                <a:solidFill>
                  <a:srgbClr val="FF0000"/>
                </a:solidFill>
              </a:rPr>
              <a:t>Just as students must know their ABCs by heart, they must also know the common letter patterns, or chunks, in order to be efficient readers</a:t>
            </a:r>
            <a:r>
              <a:rPr lang="en-US" b="1" dirty="0" smtClean="0">
                <a:solidFill>
                  <a:srgbClr val="FF0000"/>
                </a:solidFill>
              </a:rPr>
              <a:t>.</a:t>
            </a:r>
          </a:p>
          <a:p>
            <a:endParaRPr lang="en-US" b="1" dirty="0">
              <a:solidFill>
                <a:srgbClr val="FF0000"/>
              </a:solidFill>
            </a:endParaRPr>
          </a:p>
          <a:p>
            <a:r>
              <a:rPr lang="en-US" b="1" dirty="0" smtClean="0">
                <a:solidFill>
                  <a:srgbClr val="FF0000"/>
                </a:solidFill>
              </a:rPr>
              <a:t>They learn the chunk in one word [the helping word], and </a:t>
            </a:r>
            <a:r>
              <a:rPr lang="en-US" b="1" u="sng" dirty="0" smtClean="0">
                <a:ln>
                  <a:solidFill>
                    <a:srgbClr val="FF0000"/>
                  </a:solidFill>
                </a:ln>
                <a:solidFill>
                  <a:srgbClr val="FF0000"/>
                </a:solidFill>
              </a:rPr>
              <a:t>by analogy to that word</a:t>
            </a:r>
            <a:r>
              <a:rPr lang="en-US" b="1" dirty="0" smtClean="0">
                <a:solidFill>
                  <a:srgbClr val="FF0000"/>
                </a:solidFill>
              </a:rPr>
              <a:t>, they know what the chunk should sound like in other unknown words.</a:t>
            </a:r>
            <a:endParaRPr lang="en-US" b="1" dirty="0">
              <a:solidFill>
                <a:srgbClr val="FF0000"/>
              </a:solidFill>
            </a:endParaRPr>
          </a:p>
        </p:txBody>
      </p:sp>
      <p:sp>
        <p:nvSpPr>
          <p:cNvPr id="7" name="TextBox 6"/>
          <p:cNvSpPr txBox="1"/>
          <p:nvPr/>
        </p:nvSpPr>
        <p:spPr>
          <a:xfrm>
            <a:off x="64718" y="6235732"/>
            <a:ext cx="8320014" cy="646331"/>
          </a:xfrm>
          <a:prstGeom prst="rect">
            <a:avLst/>
          </a:prstGeom>
          <a:noFill/>
        </p:spPr>
        <p:txBody>
          <a:bodyPr wrap="square" rtlCol="0">
            <a:spAutoFit/>
          </a:bodyPr>
          <a:lstStyle/>
          <a:p>
            <a:r>
              <a:rPr lang="en-US" b="1" dirty="0"/>
              <a:t>*Rime is another word for Chunk</a:t>
            </a:r>
            <a:r>
              <a:rPr lang="en-US" dirty="0"/>
              <a:t>!</a:t>
            </a:r>
          </a:p>
          <a:p>
            <a:endParaRPr lang="en-US" dirty="0"/>
          </a:p>
        </p:txBody>
      </p:sp>
    </p:spTree>
    <p:extLst>
      <p:ext uri="{BB962C8B-B14F-4D97-AF65-F5344CB8AC3E}">
        <p14:creationId xmlns:p14="http://schemas.microsoft.com/office/powerpoint/2010/main" val="3526276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5975" y="1905000"/>
            <a:ext cx="7391400" cy="3539430"/>
          </a:xfrm>
          <a:prstGeom prst="rect">
            <a:avLst/>
          </a:prstGeom>
          <a:noFill/>
          <a:ln w="76200">
            <a:solidFill>
              <a:srgbClr val="0070C0"/>
            </a:solidFill>
          </a:ln>
        </p:spPr>
        <p:txBody>
          <a:bodyPr wrap="square" rtlCol="0">
            <a:spAutoFit/>
          </a:bodyPr>
          <a:lstStyle/>
          <a:p>
            <a:r>
              <a:rPr lang="en-US" sz="2800" dirty="0" smtClean="0"/>
              <a:t>“For </a:t>
            </a:r>
            <a:r>
              <a:rPr lang="en-US" sz="2800" b="1" dirty="0">
                <a:solidFill>
                  <a:srgbClr val="FF0000"/>
                </a:solidFill>
              </a:rPr>
              <a:t>ELLs</a:t>
            </a:r>
            <a:r>
              <a:rPr lang="en-US" sz="2800" dirty="0"/>
              <a:t>, who are learning to read in an inconsistent orthography like English, instruction using </a:t>
            </a:r>
            <a:r>
              <a:rPr lang="en-US" sz="2800" b="1" dirty="0"/>
              <a:t>analogy-based</a:t>
            </a:r>
            <a:r>
              <a:rPr lang="en-US" sz="2800" dirty="0"/>
              <a:t> phonics provides children an additional strategy for reading a larger number of words as they are building their English oral language skills. </a:t>
            </a:r>
            <a:r>
              <a:rPr lang="en-US" sz="2800" dirty="0" smtClean="0"/>
              <a:t>   </a:t>
            </a:r>
            <a:r>
              <a:rPr lang="en-US" sz="2000" dirty="0" smtClean="0"/>
              <a:t>-- </a:t>
            </a:r>
            <a:r>
              <a:rPr lang="en-US" sz="2000" dirty="0"/>
              <a:t>Sylvia </a:t>
            </a:r>
            <a:r>
              <a:rPr lang="en-US" sz="2000" dirty="0" err="1"/>
              <a:t>Linan</a:t>
            </a:r>
            <a:r>
              <a:rPr lang="en-US" sz="2000" dirty="0"/>
              <a:t>-Thompson and Sharon Vaughn</a:t>
            </a:r>
          </a:p>
          <a:p>
            <a:endParaRPr lang="en-US" sz="2800" dirty="0"/>
          </a:p>
          <a:p>
            <a:r>
              <a:rPr lang="en-US" sz="1400" dirty="0" smtClean="0"/>
              <a:t>(based on data from Blevins</a:t>
            </a:r>
            <a:r>
              <a:rPr lang="en-US" sz="1400" dirty="0"/>
              <a:t>, 1998; Center for the Improvement of Early Reading Achievement [CIERA], 2001; NRP, 2000; Texas Education Agency [TEA], 2000). </a:t>
            </a:r>
            <a:endParaRPr lang="en-US" sz="1400" dirty="0" smtClean="0"/>
          </a:p>
        </p:txBody>
      </p:sp>
      <p:sp>
        <p:nvSpPr>
          <p:cNvPr id="2" name="TextBox 1"/>
          <p:cNvSpPr txBox="1"/>
          <p:nvPr/>
        </p:nvSpPr>
        <p:spPr>
          <a:xfrm>
            <a:off x="549275" y="685800"/>
            <a:ext cx="7924800" cy="707886"/>
          </a:xfrm>
          <a:prstGeom prst="rect">
            <a:avLst/>
          </a:prstGeom>
          <a:noFill/>
        </p:spPr>
        <p:txBody>
          <a:bodyPr wrap="square" rtlCol="0">
            <a:spAutoFit/>
          </a:bodyPr>
          <a:lstStyle/>
          <a:p>
            <a:pPr algn="ctr"/>
            <a:r>
              <a:rPr lang="en-US" sz="4000" b="1" dirty="0" smtClean="0">
                <a:solidFill>
                  <a:srgbClr val="FF0000"/>
                </a:solidFill>
              </a:rPr>
              <a:t>Analogy-based Phonics Benefit ELLS </a:t>
            </a:r>
            <a:endParaRPr lang="en-US" sz="4000" b="1" dirty="0">
              <a:solidFill>
                <a:srgbClr val="FF0000"/>
              </a:solidFill>
            </a:endParaRPr>
          </a:p>
        </p:txBody>
      </p:sp>
    </p:spTree>
    <p:extLst>
      <p:ext uri="{BB962C8B-B14F-4D97-AF65-F5344CB8AC3E}">
        <p14:creationId xmlns:p14="http://schemas.microsoft.com/office/powerpoint/2010/main" val="3254606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42570" y="2197712"/>
            <a:ext cx="8496630" cy="28589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2969" y="5257800"/>
            <a:ext cx="8600200" cy="1107996"/>
          </a:xfrm>
          <a:prstGeom prst="rect">
            <a:avLst/>
          </a:prstGeom>
          <a:noFill/>
        </p:spPr>
        <p:txBody>
          <a:bodyPr wrap="square" rtlCol="0">
            <a:spAutoFit/>
          </a:bodyPr>
          <a:lstStyle/>
          <a:p>
            <a:r>
              <a:rPr lang="en-US" sz="1600" b="1" dirty="0" smtClean="0">
                <a:solidFill>
                  <a:schemeClr val="accent1">
                    <a:lumMod val="75000"/>
                  </a:schemeClr>
                </a:solidFill>
              </a:rPr>
              <a:t>Once students are secure working with chunks (aka rimes), teach them how </a:t>
            </a:r>
            <a:r>
              <a:rPr lang="en-US" sz="1600" b="1" dirty="0">
                <a:solidFill>
                  <a:schemeClr val="accent1">
                    <a:lumMod val="75000"/>
                  </a:schemeClr>
                </a:solidFill>
              </a:rPr>
              <a:t>to </a:t>
            </a:r>
            <a:r>
              <a:rPr lang="en-US" sz="1600" b="1" dirty="0" smtClean="0">
                <a:solidFill>
                  <a:schemeClr val="accent1">
                    <a:lumMod val="75000"/>
                  </a:schemeClr>
                </a:solidFill>
              </a:rPr>
              <a:t>“extend </a:t>
            </a:r>
            <a:r>
              <a:rPr lang="en-US" sz="1600" b="1" dirty="0">
                <a:solidFill>
                  <a:schemeClr val="accent1">
                    <a:lumMod val="75000"/>
                  </a:schemeClr>
                </a:solidFill>
              </a:rPr>
              <a:t>the </a:t>
            </a:r>
            <a:r>
              <a:rPr lang="en-US" sz="1600" b="1" dirty="0" smtClean="0">
                <a:solidFill>
                  <a:schemeClr val="accent1">
                    <a:lumMod val="75000"/>
                  </a:schemeClr>
                </a:solidFill>
              </a:rPr>
              <a:t>chunks”</a:t>
            </a:r>
          </a:p>
          <a:p>
            <a:endParaRPr lang="en-US" dirty="0" smtClean="0">
              <a:solidFill>
                <a:schemeClr val="accent1">
                  <a:lumMod val="75000"/>
                </a:schemeClr>
              </a:solidFill>
            </a:endParaRPr>
          </a:p>
          <a:p>
            <a:r>
              <a:rPr lang="en-US" sz="1600" dirty="0" smtClean="0">
                <a:solidFill>
                  <a:schemeClr val="accent1">
                    <a:lumMod val="75000"/>
                  </a:schemeClr>
                </a:solidFill>
              </a:rPr>
              <a:t>Students learn they can </a:t>
            </a:r>
            <a:r>
              <a:rPr lang="en-US" sz="1600" u="sng" dirty="0" smtClean="0">
                <a:solidFill>
                  <a:schemeClr val="accent1">
                    <a:lumMod val="75000"/>
                  </a:schemeClr>
                </a:solidFill>
              </a:rPr>
              <a:t>add letters</a:t>
            </a:r>
            <a:r>
              <a:rPr lang="en-US" sz="1600" dirty="0" smtClean="0">
                <a:solidFill>
                  <a:schemeClr val="accent1">
                    <a:lumMod val="75000"/>
                  </a:schemeClr>
                </a:solidFill>
              </a:rPr>
              <a:t> to chunks, </a:t>
            </a:r>
            <a:r>
              <a:rPr lang="en-US" sz="1600" u="sng" dirty="0" smtClean="0">
                <a:solidFill>
                  <a:schemeClr val="accent1">
                    <a:lumMod val="75000"/>
                  </a:schemeClr>
                </a:solidFill>
              </a:rPr>
              <a:t>drop the last letter</a:t>
            </a:r>
            <a:r>
              <a:rPr lang="en-US" sz="1600" dirty="0" smtClean="0">
                <a:solidFill>
                  <a:schemeClr val="accent1">
                    <a:lumMod val="75000"/>
                  </a:schemeClr>
                </a:solidFill>
              </a:rPr>
              <a:t> of some chunks, and also </a:t>
            </a:r>
            <a:r>
              <a:rPr lang="en-US" sz="1600" u="sng" dirty="0" smtClean="0">
                <a:solidFill>
                  <a:schemeClr val="accent1">
                    <a:lumMod val="75000"/>
                  </a:schemeClr>
                </a:solidFill>
              </a:rPr>
              <a:t>change the last letter</a:t>
            </a:r>
            <a:r>
              <a:rPr lang="en-US" sz="1600" dirty="0" smtClean="0">
                <a:solidFill>
                  <a:schemeClr val="accent1">
                    <a:lumMod val="75000"/>
                  </a:schemeClr>
                </a:solidFill>
              </a:rPr>
              <a:t>, and the helping word will still help them figure it out.</a:t>
            </a:r>
            <a:endParaRPr lang="en-US" sz="1600" dirty="0">
              <a:solidFill>
                <a:schemeClr val="accent1">
                  <a:lumMod val="75000"/>
                </a:schemeClr>
              </a:solidFill>
            </a:endParaRPr>
          </a:p>
        </p:txBody>
      </p:sp>
      <p:sp>
        <p:nvSpPr>
          <p:cNvPr id="4" name="Rectangle 3"/>
          <p:cNvSpPr/>
          <p:nvPr/>
        </p:nvSpPr>
        <p:spPr>
          <a:xfrm>
            <a:off x="2809517" y="3405665"/>
            <a:ext cx="2230098"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mea  t</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sp>
        <p:nvSpPr>
          <p:cNvPr id="5" name="Rectangle 4"/>
          <p:cNvSpPr/>
          <p:nvPr/>
        </p:nvSpPr>
        <p:spPr>
          <a:xfrm>
            <a:off x="5785165" y="3449241"/>
            <a:ext cx="2409635"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mea  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sp>
        <p:nvSpPr>
          <p:cNvPr id="6" name="Rectangle 5"/>
          <p:cNvSpPr/>
          <p:nvPr/>
        </p:nvSpPr>
        <p:spPr>
          <a:xfrm>
            <a:off x="3053211" y="2356262"/>
            <a:ext cx="2230099" cy="923330"/>
          </a:xfrm>
          <a:prstGeom prst="rect">
            <a:avLst/>
          </a:prstGeom>
          <a:noFill/>
        </p:spPr>
        <p:txBody>
          <a:bodyPr wrap="none" lIns="91440" tIns="45720" rIns="91440" bIns="45720">
            <a:spAutoFit/>
          </a:bodyPr>
          <a:lstStyle/>
          <a:p>
            <a:pPr algn="ctr"/>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m  eat</a:t>
            </a:r>
            <a:endParaRPr lang="en-US" sz="54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sp>
        <p:nvSpPr>
          <p:cNvPr id="7" name="Rectangle 6"/>
          <p:cNvSpPr/>
          <p:nvPr/>
        </p:nvSpPr>
        <p:spPr>
          <a:xfrm>
            <a:off x="5563299" y="2356262"/>
            <a:ext cx="1933543"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s  eat</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sp>
        <p:nvSpPr>
          <p:cNvPr id="8" name="TextBox 7"/>
          <p:cNvSpPr txBox="1"/>
          <p:nvPr/>
        </p:nvSpPr>
        <p:spPr>
          <a:xfrm>
            <a:off x="391400" y="2652595"/>
            <a:ext cx="2382850" cy="400110"/>
          </a:xfrm>
          <a:prstGeom prst="rect">
            <a:avLst/>
          </a:prstGeom>
          <a:noFill/>
        </p:spPr>
        <p:txBody>
          <a:bodyPr wrap="square" rtlCol="0">
            <a:spAutoFit/>
          </a:bodyPr>
          <a:lstStyle/>
          <a:p>
            <a:r>
              <a:rPr lang="en-US" sz="2000" dirty="0" smtClean="0">
                <a:solidFill>
                  <a:schemeClr val="tx2">
                    <a:lumMod val="60000"/>
                    <a:lumOff val="40000"/>
                  </a:schemeClr>
                </a:solidFill>
              </a:rPr>
              <a:t>Easy for students</a:t>
            </a:r>
            <a:r>
              <a:rPr lang="en-US" dirty="0" smtClean="0">
                <a:sym typeface="Wingdings" panose="05000000000000000000" pitchFamily="2" charset="2"/>
              </a:rPr>
              <a:t></a:t>
            </a:r>
            <a:endParaRPr lang="en-US" dirty="0"/>
          </a:p>
        </p:txBody>
      </p:sp>
      <p:sp>
        <p:nvSpPr>
          <p:cNvPr id="9" name="TextBox 8"/>
          <p:cNvSpPr txBox="1"/>
          <p:nvPr/>
        </p:nvSpPr>
        <p:spPr>
          <a:xfrm>
            <a:off x="391400" y="3710465"/>
            <a:ext cx="2424794" cy="369332"/>
          </a:xfrm>
          <a:prstGeom prst="rect">
            <a:avLst/>
          </a:prstGeom>
          <a:noFill/>
        </p:spPr>
        <p:txBody>
          <a:bodyPr wrap="square" rtlCol="0">
            <a:spAutoFit/>
          </a:bodyPr>
          <a:lstStyle/>
          <a:p>
            <a:r>
              <a:rPr lang="en-US" dirty="0" smtClean="0">
                <a:solidFill>
                  <a:schemeClr val="tx1">
                    <a:lumMod val="95000"/>
                    <a:lumOff val="5000"/>
                  </a:schemeClr>
                </a:solidFill>
              </a:rPr>
              <a:t>Difficult for students</a:t>
            </a:r>
            <a:r>
              <a:rPr lang="en-US" dirty="0" smtClean="0">
                <a:sym typeface="Wingdings" panose="05000000000000000000" pitchFamily="2" charset="2"/>
              </a:rPr>
              <a:t></a:t>
            </a:r>
            <a:endParaRPr lang="en-US" dirty="0"/>
          </a:p>
        </p:txBody>
      </p:sp>
      <p:sp>
        <p:nvSpPr>
          <p:cNvPr id="10" name="Rectangle 9"/>
          <p:cNvSpPr/>
          <p:nvPr/>
        </p:nvSpPr>
        <p:spPr>
          <a:xfrm>
            <a:off x="253469" y="1310012"/>
            <a:ext cx="8839199" cy="707886"/>
          </a:xfrm>
          <a:prstGeom prst="rect">
            <a:avLst/>
          </a:prstGeom>
          <a:noFill/>
        </p:spPr>
        <p:txBody>
          <a:bodyPr wrap="square">
            <a:spAutoFit/>
          </a:bodyPr>
          <a:lstStyle/>
          <a:p>
            <a:r>
              <a:rPr lang="en-US" sz="2000" b="1" dirty="0">
                <a:solidFill>
                  <a:schemeClr val="accent1">
                    <a:lumMod val="75000"/>
                  </a:schemeClr>
                </a:solidFill>
              </a:rPr>
              <a:t>“…analogies based on rime </a:t>
            </a:r>
            <a:r>
              <a:rPr lang="en-US" sz="2000" b="1" dirty="0" smtClean="0">
                <a:solidFill>
                  <a:schemeClr val="accent1">
                    <a:lumMod val="75000"/>
                  </a:schemeClr>
                </a:solidFill>
              </a:rPr>
              <a:t>are </a:t>
            </a:r>
            <a:r>
              <a:rPr lang="en-US" sz="2000" b="1" dirty="0">
                <a:solidFill>
                  <a:schemeClr val="accent1">
                    <a:lumMod val="75000"/>
                  </a:schemeClr>
                </a:solidFill>
              </a:rPr>
              <a:t>easier than those that cut across onset and rime</a:t>
            </a:r>
            <a:r>
              <a:rPr lang="en-US" sz="2000" b="1" dirty="0" smtClean="0">
                <a:solidFill>
                  <a:schemeClr val="accent1">
                    <a:lumMod val="75000"/>
                  </a:schemeClr>
                </a:solidFill>
              </a:rPr>
              <a:t>.”</a:t>
            </a:r>
          </a:p>
          <a:p>
            <a:r>
              <a:rPr lang="en-US" sz="2000" b="1" dirty="0">
                <a:solidFill>
                  <a:schemeClr val="accent1">
                    <a:lumMod val="75000"/>
                  </a:schemeClr>
                </a:solidFill>
              </a:rPr>
              <a:t> </a:t>
            </a:r>
            <a:r>
              <a:rPr lang="en-US" sz="2000" b="1" dirty="0" smtClean="0">
                <a:solidFill>
                  <a:schemeClr val="accent1">
                    <a:lumMod val="75000"/>
                  </a:schemeClr>
                </a:solidFill>
              </a:rPr>
              <a:t>     -- </a:t>
            </a:r>
            <a:r>
              <a:rPr lang="en-US" sz="1600" dirty="0" err="1" smtClean="0">
                <a:solidFill>
                  <a:schemeClr val="accent1">
                    <a:lumMod val="75000"/>
                  </a:schemeClr>
                </a:solidFill>
              </a:rPr>
              <a:t>Goswami</a:t>
            </a:r>
            <a:r>
              <a:rPr lang="en-US" sz="1600" dirty="0" smtClean="0">
                <a:solidFill>
                  <a:schemeClr val="accent1">
                    <a:lumMod val="75000"/>
                  </a:schemeClr>
                </a:solidFill>
              </a:rPr>
              <a:t> &amp; Bryant 2016</a:t>
            </a:r>
            <a:endParaRPr lang="en-US" sz="1600" dirty="0">
              <a:solidFill>
                <a:schemeClr val="accent1">
                  <a:lumMod val="75000"/>
                </a:schemeClr>
              </a:solidFill>
            </a:endParaRPr>
          </a:p>
        </p:txBody>
      </p:sp>
      <p:sp>
        <p:nvSpPr>
          <p:cNvPr id="12" name="TextBox 11"/>
          <p:cNvSpPr txBox="1"/>
          <p:nvPr/>
        </p:nvSpPr>
        <p:spPr>
          <a:xfrm>
            <a:off x="391400" y="2354146"/>
            <a:ext cx="1751106" cy="400110"/>
          </a:xfrm>
          <a:prstGeom prst="rect">
            <a:avLst/>
          </a:prstGeom>
          <a:noFill/>
        </p:spPr>
        <p:txBody>
          <a:bodyPr wrap="square" rtlCol="0">
            <a:spAutoFit/>
          </a:bodyPr>
          <a:lstStyle/>
          <a:p>
            <a:pPr algn="ctr"/>
            <a:r>
              <a:rPr lang="en-US" sz="2000" b="1" dirty="0" smtClean="0">
                <a:solidFill>
                  <a:schemeClr val="tx2">
                    <a:lumMod val="60000"/>
                    <a:lumOff val="40000"/>
                  </a:schemeClr>
                </a:solidFill>
              </a:rPr>
              <a:t>Rime</a:t>
            </a:r>
            <a:endParaRPr lang="en-US" sz="2000" b="1" dirty="0">
              <a:solidFill>
                <a:schemeClr val="tx2">
                  <a:lumMod val="60000"/>
                  <a:lumOff val="40000"/>
                </a:schemeClr>
              </a:solidFill>
            </a:endParaRPr>
          </a:p>
        </p:txBody>
      </p:sp>
      <p:sp>
        <p:nvSpPr>
          <p:cNvPr id="13" name="TextBox 12"/>
          <p:cNvSpPr txBox="1"/>
          <p:nvPr/>
        </p:nvSpPr>
        <p:spPr>
          <a:xfrm>
            <a:off x="512526" y="3426858"/>
            <a:ext cx="1751106" cy="369332"/>
          </a:xfrm>
          <a:prstGeom prst="rect">
            <a:avLst/>
          </a:prstGeom>
          <a:noFill/>
        </p:spPr>
        <p:txBody>
          <a:bodyPr wrap="square" rtlCol="0">
            <a:spAutoFit/>
          </a:bodyPr>
          <a:lstStyle/>
          <a:p>
            <a:pPr algn="ctr"/>
            <a:r>
              <a:rPr lang="en-US" b="1" dirty="0" smtClean="0">
                <a:solidFill>
                  <a:schemeClr val="tx1">
                    <a:lumMod val="95000"/>
                    <a:lumOff val="5000"/>
                  </a:schemeClr>
                </a:solidFill>
              </a:rPr>
              <a:t>NOT Rime</a:t>
            </a:r>
            <a:endParaRPr lang="en-US" b="1" dirty="0">
              <a:solidFill>
                <a:schemeClr val="tx1">
                  <a:lumMod val="95000"/>
                  <a:lumOff val="5000"/>
                </a:schemeClr>
              </a:solidFill>
            </a:endParaRPr>
          </a:p>
        </p:txBody>
      </p:sp>
      <p:sp>
        <p:nvSpPr>
          <p:cNvPr id="14" name="TextBox 13"/>
          <p:cNvSpPr txBox="1"/>
          <p:nvPr/>
        </p:nvSpPr>
        <p:spPr>
          <a:xfrm>
            <a:off x="3292706" y="2279004"/>
            <a:ext cx="1751106" cy="369332"/>
          </a:xfrm>
          <a:prstGeom prst="rect">
            <a:avLst/>
          </a:prstGeom>
          <a:noFill/>
        </p:spPr>
        <p:txBody>
          <a:bodyPr wrap="square" rtlCol="0">
            <a:spAutoFit/>
          </a:bodyPr>
          <a:lstStyle/>
          <a:p>
            <a:pPr algn="ctr"/>
            <a:r>
              <a:rPr lang="en-US" b="1" dirty="0" smtClean="0">
                <a:solidFill>
                  <a:schemeClr val="tx2">
                    <a:lumMod val="60000"/>
                    <a:lumOff val="40000"/>
                  </a:schemeClr>
                </a:solidFill>
              </a:rPr>
              <a:t>onset + rime</a:t>
            </a:r>
            <a:endParaRPr lang="en-US" b="1" dirty="0">
              <a:solidFill>
                <a:schemeClr val="tx2">
                  <a:lumMod val="60000"/>
                  <a:lumOff val="40000"/>
                </a:schemeClr>
              </a:solidFill>
            </a:endParaRPr>
          </a:p>
        </p:txBody>
      </p:sp>
      <p:sp>
        <p:nvSpPr>
          <p:cNvPr id="15" name="TextBox 14"/>
          <p:cNvSpPr txBox="1"/>
          <p:nvPr/>
        </p:nvSpPr>
        <p:spPr>
          <a:xfrm>
            <a:off x="5627915" y="2246738"/>
            <a:ext cx="1751106" cy="369332"/>
          </a:xfrm>
          <a:prstGeom prst="rect">
            <a:avLst/>
          </a:prstGeom>
          <a:noFill/>
        </p:spPr>
        <p:txBody>
          <a:bodyPr wrap="square" rtlCol="0">
            <a:spAutoFit/>
          </a:bodyPr>
          <a:lstStyle/>
          <a:p>
            <a:pPr algn="ctr"/>
            <a:r>
              <a:rPr lang="en-US" b="1" dirty="0" smtClean="0">
                <a:solidFill>
                  <a:schemeClr val="tx2">
                    <a:lumMod val="60000"/>
                    <a:lumOff val="40000"/>
                  </a:schemeClr>
                </a:solidFill>
              </a:rPr>
              <a:t>onset + rime</a:t>
            </a:r>
            <a:endParaRPr lang="en-US" b="1" dirty="0">
              <a:solidFill>
                <a:schemeClr val="tx2">
                  <a:lumMod val="60000"/>
                  <a:lumOff val="40000"/>
                </a:schemeClr>
              </a:solidFill>
            </a:endParaRPr>
          </a:p>
        </p:txBody>
      </p:sp>
      <p:sp>
        <p:nvSpPr>
          <p:cNvPr id="16" name="Rectangle 15"/>
          <p:cNvSpPr/>
          <p:nvPr/>
        </p:nvSpPr>
        <p:spPr>
          <a:xfrm>
            <a:off x="2774250" y="4243865"/>
            <a:ext cx="2614819"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m  ea  t</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sp>
        <p:nvSpPr>
          <p:cNvPr id="17" name="Rectangle 16"/>
          <p:cNvSpPr/>
          <p:nvPr/>
        </p:nvSpPr>
        <p:spPr>
          <a:xfrm>
            <a:off x="5804896" y="4258270"/>
            <a:ext cx="2794355"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m  ea  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sp>
        <p:nvSpPr>
          <p:cNvPr id="18" name="TextBox 17"/>
          <p:cNvSpPr txBox="1"/>
          <p:nvPr/>
        </p:nvSpPr>
        <p:spPr>
          <a:xfrm>
            <a:off x="381000" y="4548665"/>
            <a:ext cx="2424794" cy="369332"/>
          </a:xfrm>
          <a:prstGeom prst="rect">
            <a:avLst/>
          </a:prstGeom>
          <a:noFill/>
        </p:spPr>
        <p:txBody>
          <a:bodyPr wrap="square" rtlCol="0">
            <a:spAutoFit/>
          </a:bodyPr>
          <a:lstStyle/>
          <a:p>
            <a:r>
              <a:rPr lang="en-US" dirty="0" smtClean="0">
                <a:solidFill>
                  <a:schemeClr val="tx1">
                    <a:lumMod val="95000"/>
                    <a:lumOff val="5000"/>
                  </a:schemeClr>
                </a:solidFill>
              </a:rPr>
              <a:t>Difficult for students</a:t>
            </a:r>
            <a:r>
              <a:rPr lang="en-US" dirty="0" smtClean="0">
                <a:sym typeface="Wingdings" panose="05000000000000000000" pitchFamily="2" charset="2"/>
              </a:rPr>
              <a:t></a:t>
            </a:r>
            <a:endParaRPr lang="en-US" dirty="0"/>
          </a:p>
        </p:txBody>
      </p:sp>
      <p:sp>
        <p:nvSpPr>
          <p:cNvPr id="19" name="TextBox 18"/>
          <p:cNvSpPr txBox="1"/>
          <p:nvPr/>
        </p:nvSpPr>
        <p:spPr>
          <a:xfrm>
            <a:off x="502126" y="4265058"/>
            <a:ext cx="1751106" cy="369332"/>
          </a:xfrm>
          <a:prstGeom prst="rect">
            <a:avLst/>
          </a:prstGeom>
          <a:noFill/>
        </p:spPr>
        <p:txBody>
          <a:bodyPr wrap="square" rtlCol="0">
            <a:spAutoFit/>
          </a:bodyPr>
          <a:lstStyle/>
          <a:p>
            <a:pPr algn="ctr"/>
            <a:r>
              <a:rPr lang="en-US" b="1" dirty="0" smtClean="0">
                <a:solidFill>
                  <a:schemeClr val="tx1">
                    <a:lumMod val="95000"/>
                    <a:lumOff val="5000"/>
                  </a:schemeClr>
                </a:solidFill>
              </a:rPr>
              <a:t>NOT Rime</a:t>
            </a:r>
            <a:endParaRPr lang="en-US" b="1" dirty="0">
              <a:solidFill>
                <a:schemeClr val="tx1">
                  <a:lumMod val="95000"/>
                  <a:lumOff val="5000"/>
                </a:schemeClr>
              </a:solidFill>
            </a:endParaRPr>
          </a:p>
        </p:txBody>
      </p:sp>
      <p:cxnSp>
        <p:nvCxnSpPr>
          <p:cNvPr id="21" name="Straight Connector 20"/>
          <p:cNvCxnSpPr/>
          <p:nvPr/>
        </p:nvCxnSpPr>
        <p:spPr>
          <a:xfrm>
            <a:off x="533400" y="3279592"/>
            <a:ext cx="7848600"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457200"/>
            <a:ext cx="8037276" cy="707886"/>
          </a:xfrm>
          <a:prstGeom prst="rect">
            <a:avLst/>
          </a:prstGeom>
          <a:noFill/>
        </p:spPr>
        <p:txBody>
          <a:bodyPr wrap="square" rtlCol="0">
            <a:spAutoFit/>
          </a:bodyPr>
          <a:lstStyle/>
          <a:p>
            <a:pPr algn="ctr"/>
            <a:r>
              <a:rPr lang="en-US" sz="4000" b="1" dirty="0" smtClean="0">
                <a:solidFill>
                  <a:srgbClr val="FF0000"/>
                </a:solidFill>
              </a:rPr>
              <a:t>Chunk-based Analogies are Easiest!</a:t>
            </a:r>
            <a:endParaRPr lang="en-US" sz="4000" b="1" dirty="0">
              <a:solidFill>
                <a:srgbClr val="FF0000"/>
              </a:solidFill>
            </a:endParaRPr>
          </a:p>
        </p:txBody>
      </p:sp>
    </p:spTree>
    <p:extLst>
      <p:ext uri="{BB962C8B-B14F-4D97-AF65-F5344CB8AC3E}">
        <p14:creationId xmlns:p14="http://schemas.microsoft.com/office/powerpoint/2010/main" val="2981931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2133600"/>
            <a:ext cx="4191000" cy="2062103"/>
          </a:xfrm>
          <a:prstGeom prst="rect">
            <a:avLst/>
          </a:prstGeom>
          <a:noFill/>
        </p:spPr>
        <p:txBody>
          <a:bodyPr wrap="square" rtlCol="0">
            <a:spAutoFit/>
          </a:bodyPr>
          <a:lstStyle/>
          <a:p>
            <a:pPr algn="ctr"/>
            <a:r>
              <a:rPr lang="en-US" sz="3200" b="1" dirty="0" smtClean="0">
                <a:solidFill>
                  <a:srgbClr val="FF0000"/>
                </a:solidFill>
              </a:rPr>
              <a:t>Features of </a:t>
            </a:r>
          </a:p>
          <a:p>
            <a:pPr algn="ctr"/>
            <a:r>
              <a:rPr lang="en-US" sz="3200" b="1" dirty="0" smtClean="0">
                <a:solidFill>
                  <a:srgbClr val="FF0000"/>
                </a:solidFill>
              </a:rPr>
              <a:t>Chunk Charts in </a:t>
            </a:r>
          </a:p>
          <a:p>
            <a:pPr algn="ctr"/>
            <a:r>
              <a:rPr lang="en-US" sz="3200" b="1" dirty="0" smtClean="0">
                <a:solidFill>
                  <a:srgbClr val="FF0000"/>
                </a:solidFill>
              </a:rPr>
              <a:t>The Chunk Reading Program</a:t>
            </a:r>
            <a:endParaRPr lang="en-US" sz="3200" b="1" dirty="0">
              <a:solidFill>
                <a:srgbClr val="FF0000"/>
              </a:solidFill>
            </a:endParaRPr>
          </a:p>
        </p:txBody>
      </p:sp>
    </p:spTree>
    <p:extLst>
      <p:ext uri="{BB962C8B-B14F-4D97-AF65-F5344CB8AC3E}">
        <p14:creationId xmlns:p14="http://schemas.microsoft.com/office/powerpoint/2010/main" val="2364974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14350"/>
            <a:ext cx="450532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410200" y="914400"/>
            <a:ext cx="3505200" cy="4062651"/>
          </a:xfrm>
          <a:prstGeom prst="rect">
            <a:avLst/>
          </a:prstGeom>
          <a:noFill/>
        </p:spPr>
        <p:txBody>
          <a:bodyPr wrap="square" rtlCol="0">
            <a:spAutoFit/>
          </a:bodyPr>
          <a:lstStyle/>
          <a:p>
            <a:r>
              <a:rPr lang="en-US" u="sng" dirty="0" smtClean="0"/>
              <a:t>Elements of Chunk Chart 1</a:t>
            </a:r>
          </a:p>
          <a:p>
            <a:pPr marL="285750" indent="-285750">
              <a:buFont typeface="Arial" panose="020B0604020202020204" pitchFamily="34" charset="0"/>
              <a:buChar char="•"/>
            </a:pPr>
            <a:r>
              <a:rPr lang="en-US" sz="1600" dirty="0" smtClean="0"/>
              <a:t>All short vowels are represented</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“Silent e” appears in 3 chunks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Students recognize images and words from ABC and Blend charts (e.g. cat, stop, slide, moon, etc.)</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Reinforcing Blends and Digraphs via Chunk Charts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Multisensory mapping of chunks through visuals, chanting, cheering, and breaking words with their voice</a:t>
            </a:r>
          </a:p>
          <a:p>
            <a:endParaRPr lang="en-US" sz="1600" dirty="0" smtClean="0"/>
          </a:p>
        </p:txBody>
      </p:sp>
    </p:spTree>
    <p:extLst>
      <p:ext uri="{BB962C8B-B14F-4D97-AF65-F5344CB8AC3E}">
        <p14:creationId xmlns:p14="http://schemas.microsoft.com/office/powerpoint/2010/main" val="3385094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5663089"/>
          </a:xfrm>
          <a:prstGeom prst="rect">
            <a:avLst/>
          </a:prstGeom>
          <a:noFill/>
        </p:spPr>
        <p:txBody>
          <a:bodyPr wrap="square" rtlCol="0">
            <a:spAutoFit/>
          </a:bodyPr>
          <a:lstStyle/>
          <a:p>
            <a:r>
              <a:rPr lang="en-US" sz="3600" b="1" dirty="0" smtClean="0">
                <a:solidFill>
                  <a:srgbClr val="0070C0"/>
                </a:solidFill>
              </a:rPr>
              <a:t>What is most often missing?</a:t>
            </a:r>
          </a:p>
          <a:p>
            <a:endParaRPr lang="en-US" sz="2400" b="1" dirty="0" smtClean="0"/>
          </a:p>
          <a:p>
            <a:pPr marL="342900" indent="-342900">
              <a:buAutoNum type="arabicParenR"/>
            </a:pPr>
            <a:r>
              <a:rPr lang="en-US" sz="2400" b="1" dirty="0" smtClean="0"/>
              <a:t> Students need </a:t>
            </a:r>
            <a:r>
              <a:rPr lang="en-US" sz="2400" b="1" dirty="0" smtClean="0">
                <a:solidFill>
                  <a:srgbClr val="FF0000"/>
                </a:solidFill>
              </a:rPr>
              <a:t>Multiple Word Attack Strategies</a:t>
            </a:r>
          </a:p>
          <a:p>
            <a:r>
              <a:rPr lang="en-US" sz="2400" b="1" dirty="0"/>
              <a:t>	</a:t>
            </a:r>
            <a:endParaRPr lang="en-US" sz="2400" b="1" dirty="0" smtClean="0"/>
          </a:p>
          <a:p>
            <a:pPr marL="342900" indent="-342900">
              <a:buAutoNum type="arabicParenR" startAt="2"/>
            </a:pPr>
            <a:r>
              <a:rPr lang="en-US" sz="2400" b="1" dirty="0" smtClean="0"/>
              <a:t> Students need </a:t>
            </a:r>
            <a:r>
              <a:rPr lang="en-US" sz="2400" b="1" dirty="0" smtClean="0">
                <a:solidFill>
                  <a:srgbClr val="FF0000"/>
                </a:solidFill>
              </a:rPr>
              <a:t>highly developed phonemic awareness </a:t>
            </a:r>
            <a:r>
              <a:rPr lang="en-US" sz="2400" b="1" dirty="0" smtClean="0"/>
              <a:t>(the best  predictor of reading success) -- ELLs particularly struggle to hear difference between short vowels</a:t>
            </a:r>
          </a:p>
          <a:p>
            <a:r>
              <a:rPr lang="en-US" sz="2400" b="1" dirty="0"/>
              <a:t>	</a:t>
            </a:r>
            <a:r>
              <a:rPr lang="en-US" sz="2400" b="1" dirty="0" smtClean="0"/>
              <a:t>e.g. </a:t>
            </a:r>
            <a:r>
              <a:rPr lang="en-US" sz="2400" b="1" dirty="0"/>
              <a:t> </a:t>
            </a:r>
            <a:r>
              <a:rPr lang="en-US" sz="2400" b="1" dirty="0" smtClean="0"/>
              <a:t> S-I-T vs. S-E-T</a:t>
            </a:r>
          </a:p>
          <a:p>
            <a:r>
              <a:rPr lang="en-US" sz="2400" b="1" dirty="0"/>
              <a:t>	</a:t>
            </a:r>
            <a:endParaRPr lang="en-US" sz="2400" b="1" dirty="0" smtClean="0"/>
          </a:p>
          <a:p>
            <a:pPr marL="342900" indent="-342900">
              <a:buAutoNum type="arabicParenR" startAt="3"/>
            </a:pPr>
            <a:r>
              <a:rPr lang="en-US" sz="2400" b="1" dirty="0" smtClean="0"/>
              <a:t> Phonics instruction should </a:t>
            </a:r>
            <a:r>
              <a:rPr lang="en-US" sz="2400" b="1" dirty="0" smtClean="0">
                <a:solidFill>
                  <a:srgbClr val="FF0000"/>
                </a:solidFill>
              </a:rPr>
              <a:t>not be too rules-focused</a:t>
            </a:r>
          </a:p>
          <a:p>
            <a:r>
              <a:rPr lang="en-US" sz="2400" b="1" dirty="0"/>
              <a:t>	</a:t>
            </a:r>
            <a:endParaRPr lang="en-US" sz="2400" b="1" dirty="0" smtClean="0"/>
          </a:p>
          <a:p>
            <a:pPr marL="342900" indent="-342900">
              <a:buAutoNum type="arabicParenR" startAt="4"/>
            </a:pPr>
            <a:r>
              <a:rPr lang="en-US" sz="2400" b="1" dirty="0" smtClean="0"/>
              <a:t> Phonics instruction needs to be </a:t>
            </a:r>
            <a:r>
              <a:rPr lang="en-US" sz="2400" b="1" dirty="0" smtClean="0">
                <a:solidFill>
                  <a:srgbClr val="FF0000"/>
                </a:solidFill>
              </a:rPr>
              <a:t>integrated/coordinated with text and writing</a:t>
            </a:r>
            <a:r>
              <a:rPr lang="en-US" sz="2400" b="1" dirty="0" smtClean="0"/>
              <a:t>   </a:t>
            </a:r>
          </a:p>
          <a:p>
            <a:pPr marL="342900" indent="-342900">
              <a:buAutoNum type="arabicParenR" startAt="4"/>
            </a:pPr>
            <a:r>
              <a:rPr lang="en-US" sz="2400" b="1" dirty="0"/>
              <a:t> </a:t>
            </a:r>
            <a:r>
              <a:rPr lang="en-US" sz="2400" b="1" dirty="0" smtClean="0">
                <a:solidFill>
                  <a:srgbClr val="FF0000"/>
                </a:solidFill>
              </a:rPr>
              <a:t>Multisensory</a:t>
            </a:r>
            <a:r>
              <a:rPr lang="en-US" sz="2400" b="1" dirty="0" smtClean="0"/>
              <a:t> instruction!</a:t>
            </a:r>
          </a:p>
          <a:p>
            <a:r>
              <a:rPr lang="en-US" sz="1400" b="1" dirty="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732398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42925"/>
            <a:ext cx="4486275"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867401" y="1447800"/>
            <a:ext cx="3124199" cy="3046988"/>
          </a:xfrm>
          <a:prstGeom prst="rect">
            <a:avLst/>
          </a:prstGeom>
          <a:noFill/>
        </p:spPr>
        <p:txBody>
          <a:bodyPr wrap="square" rtlCol="0">
            <a:spAutoFit/>
          </a:bodyPr>
          <a:lstStyle/>
          <a:p>
            <a:r>
              <a:rPr lang="en-US" u="sng" dirty="0"/>
              <a:t>Elements of Chunk Chart </a:t>
            </a:r>
            <a:r>
              <a:rPr lang="en-US" u="sng" dirty="0" smtClean="0"/>
              <a:t>2</a:t>
            </a:r>
            <a:endParaRPr lang="en-US" u="sng" dirty="0"/>
          </a:p>
          <a:p>
            <a:endParaRPr lang="en-US" dirty="0" smtClean="0"/>
          </a:p>
          <a:p>
            <a:pPr marL="285750" indent="-285750">
              <a:buFont typeface="Arial" panose="020B0604020202020204" pitchFamily="34" charset="0"/>
              <a:buChar char="•"/>
            </a:pPr>
            <a:r>
              <a:rPr lang="en-US" dirty="0" smtClean="0"/>
              <a:t>Soft c rule is introduced</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dirty="0" smtClean="0"/>
              <a:t>Silent e introduced </a:t>
            </a:r>
          </a:p>
          <a:p>
            <a:r>
              <a:rPr lang="en-US" dirty="0" smtClean="0"/>
              <a:t>      (-at vs. –ate)</a:t>
            </a:r>
          </a:p>
          <a:p>
            <a:endParaRPr lang="en-US" sz="1000" dirty="0" smtClean="0"/>
          </a:p>
          <a:p>
            <a:pPr marL="285750" indent="-285750">
              <a:buFont typeface="Arial" panose="020B0604020202020204" pitchFamily="34" charset="0"/>
              <a:buChar char="•"/>
            </a:pPr>
            <a:r>
              <a:rPr lang="en-US" dirty="0" smtClean="0"/>
              <a:t>Two vowels rule introduced</a:t>
            </a:r>
          </a:p>
          <a:p>
            <a:endParaRPr lang="en-US" sz="1000" dirty="0" smtClean="0"/>
          </a:p>
          <a:p>
            <a:pPr marL="285750" indent="-285750">
              <a:buFont typeface="Arial" panose="020B0604020202020204" pitchFamily="34" charset="0"/>
              <a:buChar char="•"/>
            </a:pPr>
            <a:r>
              <a:rPr lang="en-US" dirty="0" smtClean="0"/>
              <a:t>9 chunks offer good practice for dropping and changing last part of a chunk</a:t>
            </a:r>
            <a:endParaRPr lang="en-US" dirty="0"/>
          </a:p>
        </p:txBody>
      </p:sp>
    </p:spTree>
    <p:extLst>
      <p:ext uri="{BB962C8B-B14F-4D97-AF65-F5344CB8AC3E}">
        <p14:creationId xmlns:p14="http://schemas.microsoft.com/office/powerpoint/2010/main" val="3522271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64092"/>
            <a:ext cx="4476750"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43525" y="872252"/>
            <a:ext cx="3429000" cy="5447645"/>
          </a:xfrm>
          <a:prstGeom prst="rect">
            <a:avLst/>
          </a:prstGeom>
          <a:noFill/>
        </p:spPr>
        <p:txBody>
          <a:bodyPr wrap="square" rtlCol="0">
            <a:spAutoFit/>
          </a:bodyPr>
          <a:lstStyle/>
          <a:p>
            <a:r>
              <a:rPr lang="en-US" u="sng" dirty="0"/>
              <a:t>Elements of Chunk Chart 3</a:t>
            </a:r>
            <a:endParaRPr lang="en-US" dirty="0" smtClean="0"/>
          </a:p>
          <a:p>
            <a:pPr marL="285750" indent="-285750">
              <a:buFont typeface="Arial" panose="020B0604020202020204" pitchFamily="34" charset="0"/>
              <a:buChar char="•"/>
            </a:pPr>
            <a:r>
              <a:rPr lang="en-US" dirty="0" smtClean="0"/>
              <a:t>Review of two vowels rule</a:t>
            </a:r>
          </a:p>
          <a:p>
            <a:endParaRPr lang="en-US" sz="1000" dirty="0" smtClean="0"/>
          </a:p>
          <a:p>
            <a:pPr marL="285750" indent="-285750">
              <a:buFont typeface="Arial" panose="020B0604020202020204" pitchFamily="34" charset="0"/>
              <a:buChar char="•"/>
            </a:pPr>
            <a:r>
              <a:rPr lang="en-US" dirty="0" smtClean="0"/>
              <a:t>2</a:t>
            </a:r>
            <a:r>
              <a:rPr lang="en-US" baseline="30000" dirty="0" smtClean="0"/>
              <a:t>nd</a:t>
            </a:r>
            <a:r>
              <a:rPr lang="en-US" dirty="0" smtClean="0"/>
              <a:t> sound of –ow</a:t>
            </a:r>
          </a:p>
          <a:p>
            <a:r>
              <a:rPr lang="en-US" dirty="0" smtClean="0"/>
              <a:t>     (c</a:t>
            </a:r>
            <a:r>
              <a:rPr lang="en-US" b="1" dirty="0" smtClean="0"/>
              <a:t>ow</a:t>
            </a:r>
            <a:r>
              <a:rPr lang="en-US" dirty="0" smtClean="0"/>
              <a:t> vs. sn</a:t>
            </a:r>
            <a:r>
              <a:rPr lang="en-US" b="1" dirty="0" smtClean="0"/>
              <a:t>ow</a:t>
            </a:r>
            <a:r>
              <a:rPr lang="en-US" dirty="0" smtClean="0"/>
              <a:t>)</a:t>
            </a:r>
          </a:p>
          <a:p>
            <a:endParaRPr lang="en-US" sz="1000" dirty="0" smtClean="0"/>
          </a:p>
          <a:p>
            <a:pPr marL="285750" indent="-285750">
              <a:buFont typeface="Arial" panose="020B0604020202020204" pitchFamily="34" charset="0"/>
              <a:buChar char="•"/>
            </a:pPr>
            <a:r>
              <a:rPr lang="en-US" dirty="0" smtClean="0"/>
              <a:t>2</a:t>
            </a:r>
            <a:r>
              <a:rPr lang="en-US" baseline="30000" dirty="0" smtClean="0"/>
              <a:t>nd</a:t>
            </a:r>
            <a:r>
              <a:rPr lang="en-US" dirty="0" smtClean="0"/>
              <a:t> sound of -</a:t>
            </a:r>
            <a:r>
              <a:rPr lang="en-US" dirty="0" err="1" smtClean="0"/>
              <a:t>oo</a:t>
            </a:r>
            <a:r>
              <a:rPr lang="en-US" dirty="0" smtClean="0"/>
              <a:t> </a:t>
            </a:r>
          </a:p>
          <a:p>
            <a:r>
              <a:rPr lang="en-US" dirty="0" smtClean="0"/>
              <a:t>     (m</a:t>
            </a:r>
            <a:r>
              <a:rPr lang="en-US" b="1" dirty="0" smtClean="0"/>
              <a:t>oon</a:t>
            </a:r>
            <a:r>
              <a:rPr lang="en-US" dirty="0" smtClean="0"/>
              <a:t> vs. b</a:t>
            </a:r>
            <a:r>
              <a:rPr lang="en-US" b="1" dirty="0" smtClean="0"/>
              <a:t>ook</a:t>
            </a:r>
            <a:r>
              <a:rPr lang="en-US" dirty="0" smtClean="0"/>
              <a:t>)</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dirty="0" smtClean="0"/>
              <a:t>Pattern  -</a:t>
            </a:r>
            <a:r>
              <a:rPr lang="en-US" dirty="0" err="1" smtClean="0"/>
              <a:t>ture</a:t>
            </a:r>
            <a:endParaRPr lang="en-US" dirty="0" smtClean="0"/>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b="1" dirty="0" smtClean="0"/>
              <a:t>10 chunks offer good practice for dropping and changing last part of a chunk</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b="1" dirty="0" smtClean="0"/>
              <a:t>5 chunks ending in k push students to discriminate by mentally dropping the last letter</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dirty="0" smtClean="0"/>
              <a:t>Revisit silent -</a:t>
            </a:r>
            <a:r>
              <a:rPr lang="en-US" dirty="0" err="1" smtClean="0"/>
              <a:t>gh</a:t>
            </a:r>
            <a:r>
              <a:rPr lang="en-US" dirty="0" smtClean="0"/>
              <a:t> </a:t>
            </a:r>
          </a:p>
          <a:p>
            <a:r>
              <a:rPr lang="en-US" dirty="0" smtClean="0"/>
              <a:t>      (-</a:t>
            </a:r>
            <a:r>
              <a:rPr lang="en-US" dirty="0" err="1" smtClean="0"/>
              <a:t>ight</a:t>
            </a:r>
            <a:r>
              <a:rPr lang="en-US" dirty="0" smtClean="0"/>
              <a:t>  &amp;  -aught)</a:t>
            </a:r>
            <a:endParaRPr lang="en-US" dirty="0"/>
          </a:p>
        </p:txBody>
      </p:sp>
    </p:spTree>
    <p:extLst>
      <p:ext uri="{BB962C8B-B14F-4D97-AF65-F5344CB8AC3E}">
        <p14:creationId xmlns:p14="http://schemas.microsoft.com/office/powerpoint/2010/main" val="2646188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28637"/>
            <a:ext cx="4476750"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486400" y="1600199"/>
            <a:ext cx="3352800" cy="4308872"/>
          </a:xfrm>
          <a:prstGeom prst="rect">
            <a:avLst/>
          </a:prstGeom>
          <a:noFill/>
        </p:spPr>
        <p:txBody>
          <a:bodyPr wrap="square" rtlCol="0">
            <a:spAutoFit/>
          </a:bodyPr>
          <a:lstStyle/>
          <a:p>
            <a:r>
              <a:rPr lang="en-US" u="sng" dirty="0"/>
              <a:t>Elements of Chunk Chart </a:t>
            </a:r>
            <a:r>
              <a:rPr lang="en-US" u="sng" dirty="0" smtClean="0"/>
              <a:t>4</a:t>
            </a:r>
            <a:endParaRPr lang="en-US" u="sng" dirty="0"/>
          </a:p>
          <a:p>
            <a:pPr marL="285750" indent="-285750">
              <a:buFont typeface="Arial" panose="020B0604020202020204" pitchFamily="34" charset="0"/>
              <a:buChar char="•"/>
            </a:pPr>
            <a:r>
              <a:rPr lang="en-US" dirty="0" smtClean="0"/>
              <a:t>Pattern:  –tion</a:t>
            </a:r>
          </a:p>
          <a:p>
            <a:endParaRPr lang="en-US" sz="1000" dirty="0" smtClean="0"/>
          </a:p>
          <a:p>
            <a:pPr marL="285750" indent="-285750">
              <a:buFont typeface="Arial" panose="020B0604020202020204" pitchFamily="34" charset="0"/>
              <a:buChar char="•"/>
            </a:pPr>
            <a:r>
              <a:rPr lang="en-US" dirty="0" smtClean="0"/>
              <a:t>2</a:t>
            </a:r>
            <a:r>
              <a:rPr lang="en-US" baseline="30000" dirty="0" smtClean="0"/>
              <a:t>nd</a:t>
            </a:r>
            <a:r>
              <a:rPr lang="en-US" dirty="0" smtClean="0"/>
              <a:t> sound of  –ea</a:t>
            </a:r>
          </a:p>
          <a:p>
            <a:r>
              <a:rPr lang="en-US" dirty="0" smtClean="0"/>
              <a:t>     (m</a:t>
            </a:r>
            <a:r>
              <a:rPr lang="en-US" b="1" dirty="0" smtClean="0"/>
              <a:t>eat</a:t>
            </a:r>
            <a:r>
              <a:rPr lang="en-US" dirty="0" smtClean="0"/>
              <a:t> vs. br</a:t>
            </a:r>
            <a:r>
              <a:rPr lang="en-US" b="1" dirty="0" smtClean="0"/>
              <a:t>ead</a:t>
            </a:r>
            <a:r>
              <a:rPr lang="en-US" dirty="0" smtClean="0"/>
              <a:t>)</a:t>
            </a:r>
          </a:p>
          <a:p>
            <a:endParaRPr lang="en-US" sz="1000" dirty="0"/>
          </a:p>
          <a:p>
            <a:pPr marL="285750" indent="-285750">
              <a:buFont typeface="Arial" panose="020B0604020202020204" pitchFamily="34" charset="0"/>
              <a:buChar char="•"/>
            </a:pPr>
            <a:r>
              <a:rPr lang="en-US" dirty="0" smtClean="0"/>
              <a:t>Revisit soft c / soft g rule (ba</a:t>
            </a:r>
            <a:r>
              <a:rPr lang="en-US" b="1" dirty="0" smtClean="0"/>
              <a:t>dge</a:t>
            </a:r>
            <a:r>
              <a:rPr lang="en-US" dirty="0" smtClean="0"/>
              <a:t>)</a:t>
            </a:r>
          </a:p>
          <a:p>
            <a:endParaRPr lang="en-US" sz="1000" dirty="0"/>
          </a:p>
          <a:p>
            <a:pPr marL="285750" indent="-285750">
              <a:buFont typeface="Arial" panose="020B0604020202020204" pitchFamily="34" charset="0"/>
              <a:buChar char="•"/>
            </a:pPr>
            <a:r>
              <a:rPr lang="en-US" dirty="0" smtClean="0"/>
              <a:t>Pattern –</a:t>
            </a:r>
            <a:r>
              <a:rPr lang="en-US" dirty="0" err="1" smtClean="0"/>
              <a:t>dge</a:t>
            </a:r>
            <a:r>
              <a:rPr lang="en-US" dirty="0" smtClean="0"/>
              <a:t> is taught through the rime or chunk –</a:t>
            </a:r>
            <a:r>
              <a:rPr lang="en-US" dirty="0" err="1" smtClean="0"/>
              <a:t>adge</a:t>
            </a:r>
            <a:endParaRPr lang="en-US" dirty="0" smtClean="0"/>
          </a:p>
          <a:p>
            <a:endParaRPr lang="en-US" sz="1000" dirty="0" smtClean="0"/>
          </a:p>
          <a:p>
            <a:pPr marL="285750" indent="-285750">
              <a:buFont typeface="Arial" panose="020B0604020202020204" pitchFamily="34" charset="0"/>
              <a:buChar char="•"/>
            </a:pPr>
            <a:r>
              <a:rPr lang="en-US" dirty="0" smtClean="0"/>
              <a:t>Mix of hard and easy concepts keeps students confident as they master new reading and writing skills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10658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524000"/>
            <a:ext cx="8839200" cy="5029200"/>
          </a:xfrm>
          <a:prstGeom prst="rect">
            <a:avLst/>
          </a:prstGeom>
          <a:solidFill>
            <a:srgbClr val="B9B9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62000" y="228600"/>
            <a:ext cx="7391400" cy="1077218"/>
          </a:xfrm>
          <a:prstGeom prst="rect">
            <a:avLst/>
          </a:prstGeom>
          <a:noFill/>
        </p:spPr>
        <p:txBody>
          <a:bodyPr wrap="square" rtlCol="0">
            <a:spAutoFit/>
          </a:bodyPr>
          <a:lstStyle/>
          <a:p>
            <a:pPr algn="ctr"/>
            <a:r>
              <a:rPr lang="en-US" sz="4000" b="1" dirty="0" smtClean="0">
                <a:solidFill>
                  <a:srgbClr val="FF0000"/>
                </a:solidFill>
              </a:rPr>
              <a:t>Teaching the Chunks – 1</a:t>
            </a:r>
          </a:p>
          <a:p>
            <a:pPr algn="ctr"/>
            <a:r>
              <a:rPr lang="en-US" sz="2400" b="1" dirty="0" smtClean="0">
                <a:solidFill>
                  <a:srgbClr val="FF0000"/>
                </a:solidFill>
              </a:rPr>
              <a:t>Breaking words (Phonemic Segmentation)</a:t>
            </a:r>
            <a:endParaRPr lang="en-US" sz="2400" b="1" dirty="0">
              <a:solidFill>
                <a:srgbClr val="FF000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66899"/>
            <a:ext cx="2438400" cy="3134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048000" y="1959976"/>
            <a:ext cx="5715000" cy="4062651"/>
          </a:xfrm>
          <a:prstGeom prst="rect">
            <a:avLst/>
          </a:prstGeom>
          <a:noFill/>
        </p:spPr>
        <p:txBody>
          <a:bodyPr wrap="square" rtlCol="0">
            <a:spAutoFit/>
          </a:bodyPr>
          <a:lstStyle/>
          <a:p>
            <a:r>
              <a:rPr lang="en-US" sz="2400" b="1" dirty="0" smtClean="0"/>
              <a:t>Breaking words</a:t>
            </a:r>
          </a:p>
          <a:p>
            <a:r>
              <a:rPr lang="en-US" dirty="0" smtClean="0"/>
              <a:t> - with </a:t>
            </a:r>
            <a:r>
              <a:rPr lang="en-US" u="sng" dirty="0" smtClean="0"/>
              <a:t>voice</a:t>
            </a:r>
            <a:r>
              <a:rPr lang="en-US" dirty="0" smtClean="0"/>
              <a:t> (onset + rime)</a:t>
            </a:r>
          </a:p>
          <a:p>
            <a:r>
              <a:rPr lang="en-US" dirty="0" smtClean="0"/>
              <a:t> - with </a:t>
            </a:r>
            <a:r>
              <a:rPr lang="en-US" u="sng" dirty="0" smtClean="0"/>
              <a:t>hands</a:t>
            </a:r>
            <a:r>
              <a:rPr lang="en-US" dirty="0" smtClean="0"/>
              <a:t> into 1</a:t>
            </a:r>
            <a:r>
              <a:rPr lang="en-US" baseline="30000" dirty="0" smtClean="0"/>
              <a:t>st</a:t>
            </a:r>
            <a:r>
              <a:rPr lang="en-US" dirty="0" smtClean="0"/>
              <a:t> part + 2</a:t>
            </a:r>
            <a:r>
              <a:rPr lang="en-US" baseline="30000" dirty="0" smtClean="0"/>
              <a:t>nd</a:t>
            </a:r>
            <a:r>
              <a:rPr lang="en-US" dirty="0" smtClean="0"/>
              <a:t> part </a:t>
            </a:r>
          </a:p>
          <a:p>
            <a:r>
              <a:rPr lang="en-US" dirty="0"/>
              <a:t> </a:t>
            </a:r>
            <a:r>
              <a:rPr lang="en-US" dirty="0" smtClean="0"/>
              <a:t>- with </a:t>
            </a:r>
            <a:r>
              <a:rPr lang="en-US" u="sng" dirty="0" smtClean="0"/>
              <a:t>voice and hands</a:t>
            </a:r>
            <a:r>
              <a:rPr lang="en-US" dirty="0" smtClean="0"/>
              <a:t> in </a:t>
            </a:r>
            <a:r>
              <a:rPr lang="en-US" dirty="0" smtClean="0">
                <a:ln>
                  <a:solidFill>
                    <a:schemeClr val="tx1"/>
                  </a:solidFill>
                </a:ln>
              </a:rPr>
              <a:t>Chunk Cheer</a:t>
            </a:r>
            <a:r>
              <a:rPr lang="en-US" dirty="0" smtClean="0"/>
              <a:t> </a:t>
            </a:r>
          </a:p>
          <a:p>
            <a:r>
              <a:rPr lang="en-US" sz="1600" dirty="0"/>
              <a:t> </a:t>
            </a:r>
            <a:r>
              <a:rPr lang="en-US" sz="1600" dirty="0" smtClean="0"/>
              <a:t>   (use Sound Game finger motions for blends)</a:t>
            </a:r>
          </a:p>
          <a:p>
            <a:r>
              <a:rPr lang="en-US" dirty="0" smtClean="0"/>
              <a:t> - with </a:t>
            </a:r>
            <a:r>
              <a:rPr lang="en-US" u="sng" dirty="0" smtClean="0"/>
              <a:t>magnetic letters</a:t>
            </a:r>
            <a:r>
              <a:rPr lang="en-US" dirty="0" smtClean="0"/>
              <a:t> </a:t>
            </a:r>
            <a:r>
              <a:rPr lang="en-US" sz="1200" dirty="0" smtClean="0"/>
              <a:t>(1</a:t>
            </a:r>
            <a:r>
              <a:rPr lang="en-US" sz="1200" baseline="30000" dirty="0" smtClean="0"/>
              <a:t>st</a:t>
            </a:r>
            <a:r>
              <a:rPr lang="en-US" sz="1200" dirty="0" smtClean="0"/>
              <a:t> part + 2</a:t>
            </a:r>
            <a:r>
              <a:rPr lang="en-US" sz="1200" baseline="30000" dirty="0" smtClean="0"/>
              <a:t>nd</a:t>
            </a:r>
            <a:r>
              <a:rPr lang="en-US" sz="1200" dirty="0" smtClean="0"/>
              <a:t> part) </a:t>
            </a:r>
            <a:endParaRPr lang="en-US" dirty="0" smtClean="0"/>
          </a:p>
          <a:p>
            <a:endParaRPr lang="en-US" dirty="0" smtClean="0"/>
          </a:p>
          <a:p>
            <a:r>
              <a:rPr lang="en-US" sz="2400" b="1" dirty="0" smtClean="0"/>
              <a:t>Secret of the Chunk</a:t>
            </a:r>
          </a:p>
          <a:p>
            <a:r>
              <a:rPr lang="en-US" sz="800" b="1" dirty="0" smtClean="0"/>
              <a:t> </a:t>
            </a:r>
            <a:r>
              <a:rPr lang="en-US" sz="2000" b="1" dirty="0" smtClean="0"/>
              <a:t>   </a:t>
            </a:r>
          </a:p>
          <a:p>
            <a:r>
              <a:rPr lang="en-US" sz="2000" b="1" dirty="0" smtClean="0"/>
              <a:t>    </a:t>
            </a:r>
          </a:p>
          <a:p>
            <a:r>
              <a:rPr lang="en-US" sz="2000" b="1" dirty="0" smtClean="0"/>
              <a:t>      </a:t>
            </a:r>
            <a:r>
              <a:rPr lang="en-US" sz="1600" b="1" i="1" dirty="0" smtClean="0"/>
              <a:t>“keep the chunk and change the first part”</a:t>
            </a:r>
          </a:p>
          <a:p>
            <a:endParaRPr lang="en-US" sz="2000" dirty="0"/>
          </a:p>
          <a:p>
            <a:r>
              <a:rPr lang="en-US" sz="2400" b="1" dirty="0" smtClean="0"/>
              <a:t>Chunk Call and Response Game</a:t>
            </a:r>
            <a:endParaRPr lang="en-US" sz="2800" b="1" dirty="0" smtClean="0"/>
          </a:p>
        </p:txBody>
      </p:sp>
      <p:sp>
        <p:nvSpPr>
          <p:cNvPr id="10" name="Rectangle 9"/>
          <p:cNvSpPr/>
          <p:nvPr/>
        </p:nvSpPr>
        <p:spPr>
          <a:xfrm>
            <a:off x="6858000" y="3276600"/>
            <a:ext cx="1178529"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cap="none" spc="0"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haroni" panose="02010803020104030203" pitchFamily="2" charset="-79"/>
                <a:cs typeface="Aharoni" panose="02010803020104030203" pitchFamily="2" charset="-79"/>
              </a:rPr>
              <a:t>c  at</a:t>
            </a:r>
            <a:endParaRPr lang="en-US" sz="4000" b="1" cap="none" spc="0" dirty="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haroni" panose="02010803020104030203" pitchFamily="2" charset="-79"/>
              <a:cs typeface="Aharoni" panose="02010803020104030203" pitchFamily="2" charset="-79"/>
            </a:endParaRPr>
          </a:p>
        </p:txBody>
      </p:sp>
      <p:sp>
        <p:nvSpPr>
          <p:cNvPr id="11" name="Rectangle 10"/>
          <p:cNvSpPr/>
          <p:nvPr/>
        </p:nvSpPr>
        <p:spPr>
          <a:xfrm>
            <a:off x="5839788" y="3874168"/>
            <a:ext cx="3111749"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cap="none" spc="0"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haroni" panose="02010803020104030203" pitchFamily="2" charset="-79"/>
                <a:cs typeface="Aharoni" panose="02010803020104030203" pitchFamily="2" charset="-79"/>
              </a:rPr>
              <a:t>c  at </a:t>
            </a:r>
            <a:r>
              <a:rPr lang="en-US" sz="4000" b="1" cap="none" spc="0"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haroni" panose="02010803020104030203" pitchFamily="2" charset="-79"/>
                <a:cs typeface="Aharoni" panose="02010803020104030203" pitchFamily="2" charset="-79"/>
                <a:sym typeface="Wingdings" panose="05000000000000000000" pitchFamily="2" charset="2"/>
              </a:rPr>
              <a:t>  s  at</a:t>
            </a:r>
            <a:endParaRPr lang="en-US" sz="4000" b="1" cap="none" spc="0" dirty="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haroni" panose="02010803020104030203" pitchFamily="2" charset="-79"/>
              <a:cs typeface="Aharoni" panose="02010803020104030203" pitchFamily="2" charset="-79"/>
            </a:endParaRPr>
          </a:p>
        </p:txBody>
      </p:sp>
      <p:sp>
        <p:nvSpPr>
          <p:cNvPr id="12" name="TextBox 11"/>
          <p:cNvSpPr txBox="1"/>
          <p:nvPr/>
        </p:nvSpPr>
        <p:spPr>
          <a:xfrm>
            <a:off x="5839788" y="4443488"/>
            <a:ext cx="533400" cy="461665"/>
          </a:xfrm>
          <a:prstGeom prst="rect">
            <a:avLst/>
          </a:prstGeom>
          <a:noFill/>
        </p:spPr>
        <p:txBody>
          <a:bodyPr wrap="square" rtlCol="0">
            <a:spAutoFit/>
          </a:bodyPr>
          <a:lstStyle/>
          <a:p>
            <a:pPr algn="ctr"/>
            <a:r>
              <a:rPr lang="en-US" sz="1200" dirty="0" smtClean="0"/>
              <a:t>1</a:t>
            </a:r>
            <a:r>
              <a:rPr lang="en-US" sz="1200" baseline="30000" dirty="0" smtClean="0"/>
              <a:t>st</a:t>
            </a:r>
            <a:r>
              <a:rPr lang="en-US" sz="1200" dirty="0" smtClean="0"/>
              <a:t> </a:t>
            </a:r>
          </a:p>
          <a:p>
            <a:pPr algn="ctr"/>
            <a:r>
              <a:rPr lang="en-US" sz="1200" dirty="0" smtClean="0"/>
              <a:t>part</a:t>
            </a:r>
            <a:endParaRPr lang="en-US" sz="1200" dirty="0"/>
          </a:p>
        </p:txBody>
      </p:sp>
      <p:sp>
        <p:nvSpPr>
          <p:cNvPr id="13" name="TextBox 12"/>
          <p:cNvSpPr txBox="1"/>
          <p:nvPr/>
        </p:nvSpPr>
        <p:spPr>
          <a:xfrm>
            <a:off x="6477000" y="4430254"/>
            <a:ext cx="457200" cy="646331"/>
          </a:xfrm>
          <a:prstGeom prst="rect">
            <a:avLst/>
          </a:prstGeom>
          <a:noFill/>
        </p:spPr>
        <p:txBody>
          <a:bodyPr wrap="square" rtlCol="0">
            <a:spAutoFit/>
          </a:bodyPr>
          <a:lstStyle/>
          <a:p>
            <a:pPr algn="ctr"/>
            <a:r>
              <a:rPr lang="en-US" sz="1200" dirty="0" smtClean="0"/>
              <a:t>2</a:t>
            </a:r>
            <a:r>
              <a:rPr lang="en-US" sz="1200" baseline="30000" dirty="0" smtClean="0"/>
              <a:t>nd</a:t>
            </a:r>
            <a:r>
              <a:rPr lang="en-US" sz="1200" dirty="0" smtClean="0"/>
              <a:t> </a:t>
            </a:r>
          </a:p>
          <a:p>
            <a:pPr algn="ctr"/>
            <a:r>
              <a:rPr lang="en-US" sz="1200" dirty="0" smtClean="0"/>
              <a:t>part</a:t>
            </a:r>
          </a:p>
          <a:p>
            <a:pPr algn="ctr"/>
            <a:endParaRPr lang="en-US" sz="1200" dirty="0"/>
          </a:p>
        </p:txBody>
      </p:sp>
    </p:spTree>
    <p:extLst>
      <p:ext uri="{BB962C8B-B14F-4D97-AF65-F5344CB8AC3E}">
        <p14:creationId xmlns:p14="http://schemas.microsoft.com/office/powerpoint/2010/main" val="3695260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524000"/>
            <a:ext cx="8839200" cy="3733800"/>
          </a:xfrm>
          <a:prstGeom prst="rect">
            <a:avLst/>
          </a:prstGeom>
          <a:solidFill>
            <a:srgbClr val="B9B9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62000" y="228600"/>
            <a:ext cx="7391400" cy="1077218"/>
          </a:xfrm>
          <a:prstGeom prst="rect">
            <a:avLst/>
          </a:prstGeom>
          <a:noFill/>
        </p:spPr>
        <p:txBody>
          <a:bodyPr wrap="square" rtlCol="0">
            <a:spAutoFit/>
          </a:bodyPr>
          <a:lstStyle/>
          <a:p>
            <a:pPr algn="ctr"/>
            <a:r>
              <a:rPr lang="en-US" sz="4000" b="1" dirty="0" smtClean="0">
                <a:solidFill>
                  <a:srgbClr val="FF0000"/>
                </a:solidFill>
              </a:rPr>
              <a:t>Teaching the Chunks – 2</a:t>
            </a:r>
          </a:p>
          <a:p>
            <a:pPr algn="ctr"/>
            <a:r>
              <a:rPr lang="en-US" sz="2400" b="1" dirty="0" smtClean="0">
                <a:solidFill>
                  <a:srgbClr val="FF0000"/>
                </a:solidFill>
              </a:rPr>
              <a:t>Applying the Secret of the Chunk</a:t>
            </a:r>
            <a:endParaRPr lang="en-US" sz="2400" b="1" dirty="0">
              <a:solidFill>
                <a:srgbClr val="FF000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66899"/>
            <a:ext cx="2438400" cy="3134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5562600"/>
            <a:ext cx="8686800" cy="461665"/>
          </a:xfrm>
          <a:prstGeom prst="rect">
            <a:avLst/>
          </a:prstGeom>
          <a:noFill/>
        </p:spPr>
        <p:txBody>
          <a:bodyPr wrap="square" rtlCol="0">
            <a:spAutoFit/>
          </a:bodyPr>
          <a:lstStyle/>
          <a:p>
            <a:pPr algn="ctr"/>
            <a:r>
              <a:rPr lang="en-US" sz="2400" b="1" dirty="0" smtClean="0">
                <a:solidFill>
                  <a:srgbClr val="FF0000"/>
                </a:solidFill>
              </a:rPr>
              <a:t>Revisits skills learned in ABC and Blend Modules</a:t>
            </a:r>
            <a:endParaRPr lang="en-US" sz="2400" b="1" dirty="0">
              <a:solidFill>
                <a:srgbClr val="FF0000"/>
              </a:solidFill>
            </a:endParaRPr>
          </a:p>
        </p:txBody>
      </p:sp>
      <p:grpSp>
        <p:nvGrpSpPr>
          <p:cNvPr id="15" name="Group 14"/>
          <p:cNvGrpSpPr/>
          <p:nvPr/>
        </p:nvGrpSpPr>
        <p:grpSpPr>
          <a:xfrm>
            <a:off x="3200400" y="1896845"/>
            <a:ext cx="2590800" cy="2141755"/>
            <a:chOff x="2291025" y="3245618"/>
            <a:chExt cx="4501662" cy="3299975"/>
          </a:xfrm>
        </p:grpSpPr>
        <p:pic>
          <p:nvPicPr>
            <p:cNvPr id="16" name="Picture 15"/>
            <p:cNvPicPr>
              <a:picLocks noChangeAspect="1" noChangeArrowheads="1"/>
            </p:cNvPicPr>
            <p:nvPr/>
          </p:nvPicPr>
          <p:blipFill rotWithShape="1">
            <a:blip r:embed="rId4">
              <a:extLst>
                <a:ext uri="{28A0092B-C50C-407E-A947-70E740481C1C}">
                  <a14:useLocalDpi xmlns:a14="http://schemas.microsoft.com/office/drawing/2010/main" val="0"/>
                </a:ext>
              </a:extLst>
            </a:blip>
            <a:srcRect l="18178" t="46617" r="19718"/>
            <a:stretch/>
          </p:blipFill>
          <p:spPr bwMode="auto">
            <a:xfrm>
              <a:off x="2291025" y="3245618"/>
              <a:ext cx="4501662" cy="329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val 16"/>
            <p:cNvSpPr/>
            <p:nvPr/>
          </p:nvSpPr>
          <p:spPr>
            <a:xfrm>
              <a:off x="2514600" y="4343400"/>
              <a:ext cx="12192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5943600" y="2057400"/>
            <a:ext cx="2971800" cy="923330"/>
          </a:xfrm>
          <a:prstGeom prst="rect">
            <a:avLst/>
          </a:prstGeom>
          <a:noFill/>
        </p:spPr>
        <p:txBody>
          <a:bodyPr wrap="square" rtlCol="0">
            <a:spAutoFit/>
          </a:bodyPr>
          <a:lstStyle/>
          <a:p>
            <a:r>
              <a:rPr lang="en-US" dirty="0" smtClean="0"/>
              <a:t>2 new decoding marks taught</a:t>
            </a:r>
          </a:p>
          <a:p>
            <a:endParaRPr lang="en-US" dirty="0"/>
          </a:p>
          <a:p>
            <a:r>
              <a:rPr lang="en-US" dirty="0" smtClean="0"/>
              <a:t>Great lead-in to next activity!</a:t>
            </a:r>
          </a:p>
        </p:txBody>
      </p:sp>
    </p:spTree>
    <p:extLst>
      <p:ext uri="{BB962C8B-B14F-4D97-AF65-F5344CB8AC3E}">
        <p14:creationId xmlns:p14="http://schemas.microsoft.com/office/powerpoint/2010/main" val="2973741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524000"/>
            <a:ext cx="8839200" cy="4524970"/>
          </a:xfrm>
          <a:prstGeom prst="rect">
            <a:avLst/>
          </a:prstGeom>
          <a:solidFill>
            <a:srgbClr val="B9B9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62000" y="228600"/>
            <a:ext cx="7391400" cy="1077218"/>
          </a:xfrm>
          <a:prstGeom prst="rect">
            <a:avLst/>
          </a:prstGeom>
          <a:noFill/>
        </p:spPr>
        <p:txBody>
          <a:bodyPr wrap="square" rtlCol="0">
            <a:spAutoFit/>
          </a:bodyPr>
          <a:lstStyle/>
          <a:p>
            <a:pPr algn="ctr"/>
            <a:r>
              <a:rPr lang="en-US" sz="4000" b="1" dirty="0" smtClean="0">
                <a:solidFill>
                  <a:srgbClr val="FF0000"/>
                </a:solidFill>
              </a:rPr>
              <a:t>Teaching the Chunks – 3</a:t>
            </a:r>
          </a:p>
          <a:p>
            <a:pPr algn="ctr"/>
            <a:r>
              <a:rPr lang="en-US" sz="2400" b="1" dirty="0" smtClean="0">
                <a:solidFill>
                  <a:srgbClr val="FF0000"/>
                </a:solidFill>
              </a:rPr>
              <a:t>Playing the Match-O Game</a:t>
            </a:r>
            <a:endParaRPr lang="en-US" sz="2400" b="1" dirty="0">
              <a:solidFill>
                <a:srgbClr val="FF000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2137332"/>
            <a:ext cx="2228041" cy="286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6048970"/>
            <a:ext cx="8686800" cy="523220"/>
          </a:xfrm>
          <a:prstGeom prst="rect">
            <a:avLst/>
          </a:prstGeom>
          <a:noFill/>
        </p:spPr>
        <p:txBody>
          <a:bodyPr wrap="square" rtlCol="0">
            <a:spAutoFit/>
          </a:bodyPr>
          <a:lstStyle/>
          <a:p>
            <a:pPr algn="ctr"/>
            <a:r>
              <a:rPr lang="en-US" sz="2400" b="1" dirty="0" smtClean="0">
                <a:solidFill>
                  <a:srgbClr val="FF0000"/>
                </a:solidFill>
              </a:rPr>
              <a:t>Transition from </a:t>
            </a:r>
            <a:r>
              <a:rPr lang="en-US" sz="2400" b="1" u="sng" dirty="0" smtClean="0">
                <a:solidFill>
                  <a:srgbClr val="FF0000"/>
                </a:solidFill>
              </a:rPr>
              <a:t>Listening Cues</a:t>
            </a:r>
            <a:r>
              <a:rPr lang="en-US" sz="2400" b="1" dirty="0" smtClean="0">
                <a:solidFill>
                  <a:srgbClr val="FF0000"/>
                </a:solidFill>
              </a:rPr>
              <a:t> to </a:t>
            </a:r>
            <a:r>
              <a:rPr lang="en-US" sz="2800" b="1" u="sng" dirty="0">
                <a:solidFill>
                  <a:srgbClr val="FF0000"/>
                </a:solidFill>
              </a:rPr>
              <a:t>V</a:t>
            </a:r>
            <a:r>
              <a:rPr lang="en-US" sz="2800" b="1" u="sng" dirty="0" smtClean="0">
                <a:solidFill>
                  <a:srgbClr val="FF0000"/>
                </a:solidFill>
              </a:rPr>
              <a:t>isual</a:t>
            </a:r>
            <a:r>
              <a:rPr lang="en-US" sz="2400" b="1" u="sng" dirty="0" smtClean="0">
                <a:solidFill>
                  <a:srgbClr val="FF0000"/>
                </a:solidFill>
              </a:rPr>
              <a:t> Cues</a:t>
            </a:r>
            <a:endParaRPr lang="en-US" sz="2400" b="1" u="sng" dirty="0">
              <a:solidFill>
                <a:srgbClr val="FF0000"/>
              </a:solidFill>
            </a:endParaRPr>
          </a:p>
        </p:txBody>
      </p:sp>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049230" y="1301958"/>
            <a:ext cx="1997639" cy="27242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1" name="Group 10"/>
          <p:cNvGrpSpPr/>
          <p:nvPr/>
        </p:nvGrpSpPr>
        <p:grpSpPr>
          <a:xfrm>
            <a:off x="2785988" y="2588923"/>
            <a:ext cx="3343424" cy="2727402"/>
            <a:chOff x="530343" y="2416045"/>
            <a:chExt cx="6267908" cy="499690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343" y="2416045"/>
              <a:ext cx="6267908" cy="4996900"/>
            </a:xfrm>
            <a:prstGeom prst="rect">
              <a:avLst/>
            </a:prstGeom>
            <a:ln>
              <a:solidFill>
                <a:schemeClr val="tx1"/>
              </a:solidFill>
            </a:ln>
          </p:spPr>
        </p:pic>
        <p:sp>
          <p:nvSpPr>
            <p:cNvPr id="13" name="TextBox 12"/>
            <p:cNvSpPr txBox="1"/>
            <p:nvPr/>
          </p:nvSpPr>
          <p:spPr>
            <a:xfrm>
              <a:off x="1367763" y="2990956"/>
              <a:ext cx="1219200" cy="394717"/>
            </a:xfrm>
            <a:prstGeom prst="rect">
              <a:avLst/>
            </a:prstGeom>
            <a:noFill/>
          </p:spPr>
          <p:txBody>
            <a:bodyPr wrap="square" rtlCol="0">
              <a:spAutoFit/>
            </a:bodyPr>
            <a:lstStyle/>
            <a:p>
              <a:r>
                <a:rPr lang="en-US" sz="800" b="1" dirty="0" smtClean="0">
                  <a:solidFill>
                    <a:srgbClr val="FF0000"/>
                  </a:solidFill>
                  <a:latin typeface="Comic Sans MS" panose="030F0702030302020204" pitchFamily="66" charset="0"/>
                </a:rPr>
                <a:t>s  </a:t>
              </a:r>
              <a:r>
                <a:rPr lang="en-US" sz="100" b="1" dirty="0" smtClean="0">
                  <a:solidFill>
                    <a:srgbClr val="FF0000"/>
                  </a:solidFill>
                  <a:latin typeface="Comic Sans MS" panose="030F0702030302020204" pitchFamily="66" charset="0"/>
                </a:rPr>
                <a:t> </a:t>
              </a:r>
              <a:r>
                <a:rPr lang="en-US" sz="800" b="1" dirty="0" smtClean="0">
                  <a:solidFill>
                    <a:srgbClr val="FF0000"/>
                  </a:solidFill>
                  <a:latin typeface="Comic Sans MS" panose="030F0702030302020204" pitchFamily="66" charset="0"/>
                </a:rPr>
                <a:t>a</a:t>
              </a:r>
              <a:r>
                <a:rPr lang="en-US" sz="200" b="1" dirty="0" smtClean="0">
                  <a:solidFill>
                    <a:srgbClr val="FF0000"/>
                  </a:solidFill>
                  <a:latin typeface="Comic Sans MS" panose="030F0702030302020204" pitchFamily="66" charset="0"/>
                </a:rPr>
                <a:t>    </a:t>
              </a:r>
              <a:r>
                <a:rPr lang="en-US" sz="800" b="1" dirty="0" smtClean="0">
                  <a:solidFill>
                    <a:srgbClr val="FF0000"/>
                  </a:solidFill>
                  <a:latin typeface="Comic Sans MS" panose="030F0702030302020204" pitchFamily="66" charset="0"/>
                </a:rPr>
                <a:t>t</a:t>
              </a:r>
              <a:endParaRPr lang="en-US" sz="800" b="1" dirty="0">
                <a:solidFill>
                  <a:srgbClr val="FF0000"/>
                </a:solidFill>
                <a:latin typeface="Comic Sans MS" panose="030F0702030302020204" pitchFamily="66" charset="0"/>
              </a:endParaRPr>
            </a:p>
          </p:txBody>
        </p:sp>
      </p:grpSp>
      <p:grpSp>
        <p:nvGrpSpPr>
          <p:cNvPr id="24" name="Group 23"/>
          <p:cNvGrpSpPr/>
          <p:nvPr/>
        </p:nvGrpSpPr>
        <p:grpSpPr>
          <a:xfrm>
            <a:off x="6275391" y="1725729"/>
            <a:ext cx="2699496" cy="4179772"/>
            <a:chOff x="6151256" y="1533525"/>
            <a:chExt cx="2947765" cy="4564179"/>
          </a:xfrm>
        </p:grpSpPr>
        <p:pic>
          <p:nvPicPr>
            <p:cNvPr id="1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1256" y="1533525"/>
              <a:ext cx="1997619" cy="2310367"/>
            </a:xfrm>
            <a:prstGeom prst="rect">
              <a:avLst/>
            </a:prstGeom>
            <a:ln w="317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33119" y="1928445"/>
              <a:ext cx="1958481" cy="22522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86500" y="2688708"/>
              <a:ext cx="1963006" cy="22772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40540" y="3088199"/>
              <a:ext cx="1958481" cy="22586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94919" y="3843892"/>
              <a:ext cx="1958481" cy="225381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277437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0" y="1524000"/>
            <a:ext cx="8839200" cy="3429000"/>
          </a:xfrm>
          <a:prstGeom prst="rect">
            <a:avLst/>
          </a:prstGeom>
          <a:solidFill>
            <a:srgbClr val="8C8C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62000" y="228600"/>
            <a:ext cx="7391400" cy="1077218"/>
          </a:xfrm>
          <a:prstGeom prst="rect">
            <a:avLst/>
          </a:prstGeom>
          <a:noFill/>
        </p:spPr>
        <p:txBody>
          <a:bodyPr wrap="square" rtlCol="0">
            <a:spAutoFit/>
          </a:bodyPr>
          <a:lstStyle/>
          <a:p>
            <a:pPr algn="ctr"/>
            <a:r>
              <a:rPr lang="en-US" sz="4000" b="1" dirty="0" smtClean="0">
                <a:solidFill>
                  <a:srgbClr val="FF0000"/>
                </a:solidFill>
              </a:rPr>
              <a:t>Teaching the Chunks – 4</a:t>
            </a:r>
          </a:p>
          <a:p>
            <a:pPr algn="ctr"/>
            <a:r>
              <a:rPr lang="en-US" sz="2400" b="1" dirty="0" smtClean="0">
                <a:solidFill>
                  <a:srgbClr val="FF0000"/>
                </a:solidFill>
              </a:rPr>
              <a:t>Writing with Chunks</a:t>
            </a:r>
            <a:endParaRPr lang="en-US" sz="2400" b="1" dirty="0">
              <a:solidFill>
                <a:srgbClr val="FF0000"/>
              </a:solidFill>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1828800"/>
            <a:ext cx="3515093" cy="2380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04800" y="5181600"/>
            <a:ext cx="8610600" cy="1384995"/>
          </a:xfrm>
          <a:prstGeom prst="rect">
            <a:avLst/>
          </a:prstGeom>
          <a:noFill/>
        </p:spPr>
        <p:txBody>
          <a:bodyPr wrap="square" rtlCol="0">
            <a:spAutoFit/>
          </a:bodyPr>
          <a:lstStyle/>
          <a:p>
            <a:r>
              <a:rPr lang="en-US" sz="2000" b="1" dirty="0" smtClean="0">
                <a:solidFill>
                  <a:srgbClr val="FF0000"/>
                </a:solidFill>
              </a:rPr>
              <a:t>“Programs </a:t>
            </a:r>
            <a:r>
              <a:rPr lang="en-US" sz="2000" b="1" dirty="0">
                <a:solidFill>
                  <a:srgbClr val="FF0000"/>
                </a:solidFill>
              </a:rPr>
              <a:t>should provide ELLs opportunities to spell words and write their </a:t>
            </a:r>
            <a:r>
              <a:rPr lang="en-US" sz="2000" b="1" dirty="0" smtClean="0">
                <a:solidFill>
                  <a:srgbClr val="FF0000"/>
                </a:solidFill>
              </a:rPr>
              <a:t>own stories </a:t>
            </a:r>
            <a:r>
              <a:rPr lang="en-US" sz="2000" b="1" dirty="0">
                <a:solidFill>
                  <a:srgbClr val="FF0000"/>
                </a:solidFill>
              </a:rPr>
              <a:t>with the letter-sound relationships they are learning.”</a:t>
            </a:r>
            <a:r>
              <a:rPr lang="en-US" sz="3200" b="1" dirty="0"/>
              <a:t> </a:t>
            </a:r>
            <a:endParaRPr lang="en-US" sz="3200" b="1" dirty="0" smtClean="0"/>
          </a:p>
          <a:p>
            <a:r>
              <a:rPr lang="en-US" sz="3200" b="1" dirty="0"/>
              <a:t> </a:t>
            </a:r>
            <a:r>
              <a:rPr lang="en-US" sz="3200" b="1" dirty="0" smtClean="0"/>
              <a:t> </a:t>
            </a:r>
            <a:r>
              <a:rPr lang="en-US" dirty="0" smtClean="0"/>
              <a:t>-- </a:t>
            </a:r>
            <a:r>
              <a:rPr lang="en-US" dirty="0"/>
              <a:t>Sylvia </a:t>
            </a:r>
            <a:r>
              <a:rPr lang="en-US" dirty="0" err="1"/>
              <a:t>Linan</a:t>
            </a:r>
            <a:r>
              <a:rPr lang="en-US" dirty="0"/>
              <a:t>-Thompson and Sharon </a:t>
            </a:r>
            <a:r>
              <a:rPr lang="en-US" dirty="0" smtClean="0"/>
              <a:t>Vaughn</a:t>
            </a:r>
            <a:endParaRPr lang="en-US" dirty="0"/>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2425" y="1828800"/>
            <a:ext cx="3633950" cy="24472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733424" y="4419600"/>
            <a:ext cx="3515093" cy="381000"/>
          </a:xfrm>
          <a:prstGeom prst="rect">
            <a:avLst/>
          </a:prstGeom>
          <a:solidFill>
            <a:srgbClr val="8C8CB2"/>
          </a:solidFill>
        </p:spPr>
        <p:txBody>
          <a:bodyPr wrap="square" rtlCol="0">
            <a:spAutoFit/>
          </a:bodyPr>
          <a:lstStyle/>
          <a:p>
            <a:pPr algn="ctr"/>
            <a:r>
              <a:rPr lang="en-US" b="1" dirty="0" smtClean="0">
                <a:solidFill>
                  <a:schemeClr val="bg1"/>
                </a:solidFill>
              </a:rPr>
              <a:t>Shared Writing</a:t>
            </a:r>
            <a:endParaRPr lang="en-US" b="1" dirty="0">
              <a:solidFill>
                <a:schemeClr val="bg1"/>
              </a:solidFill>
            </a:endParaRPr>
          </a:p>
        </p:txBody>
      </p:sp>
      <p:sp>
        <p:nvSpPr>
          <p:cNvPr id="25" name="TextBox 24"/>
          <p:cNvSpPr txBox="1"/>
          <p:nvPr/>
        </p:nvSpPr>
        <p:spPr>
          <a:xfrm>
            <a:off x="4812425" y="4419600"/>
            <a:ext cx="3633950" cy="381000"/>
          </a:xfrm>
          <a:prstGeom prst="rect">
            <a:avLst/>
          </a:prstGeom>
          <a:noFill/>
        </p:spPr>
        <p:txBody>
          <a:bodyPr wrap="square" rtlCol="0">
            <a:spAutoFit/>
          </a:bodyPr>
          <a:lstStyle/>
          <a:p>
            <a:pPr algn="ctr"/>
            <a:r>
              <a:rPr lang="en-US" b="1" dirty="0" smtClean="0">
                <a:solidFill>
                  <a:schemeClr val="bg1"/>
                </a:solidFill>
              </a:rPr>
              <a:t>Mystery Word Diary</a:t>
            </a:r>
            <a:endParaRPr lang="en-US" b="1" dirty="0">
              <a:solidFill>
                <a:schemeClr val="bg1"/>
              </a:solidFill>
            </a:endParaRPr>
          </a:p>
        </p:txBody>
      </p:sp>
    </p:spTree>
    <p:extLst>
      <p:ext uri="{BB962C8B-B14F-4D97-AF65-F5344CB8AC3E}">
        <p14:creationId xmlns:p14="http://schemas.microsoft.com/office/powerpoint/2010/main" val="2847044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316474"/>
            <a:ext cx="8839200" cy="473249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62000" y="228600"/>
            <a:ext cx="7391400" cy="1077218"/>
          </a:xfrm>
          <a:prstGeom prst="rect">
            <a:avLst/>
          </a:prstGeom>
          <a:noFill/>
        </p:spPr>
        <p:txBody>
          <a:bodyPr wrap="square" rtlCol="0">
            <a:spAutoFit/>
          </a:bodyPr>
          <a:lstStyle/>
          <a:p>
            <a:pPr algn="ctr"/>
            <a:r>
              <a:rPr lang="en-US" sz="4000" b="1" dirty="0" smtClean="0">
                <a:solidFill>
                  <a:srgbClr val="FF0000"/>
                </a:solidFill>
              </a:rPr>
              <a:t>Teaching the Chunks – 5</a:t>
            </a:r>
          </a:p>
          <a:p>
            <a:pPr algn="ctr"/>
            <a:r>
              <a:rPr lang="en-US" sz="2400" b="1" dirty="0" smtClean="0">
                <a:solidFill>
                  <a:srgbClr val="FF0000"/>
                </a:solidFill>
              </a:rPr>
              <a:t>Extending the Chunks</a:t>
            </a:r>
            <a:endParaRPr lang="en-US" sz="2400" b="1" dirty="0">
              <a:solidFill>
                <a:srgbClr val="FF0000"/>
              </a:solidFill>
            </a:endParaRPr>
          </a:p>
        </p:txBody>
      </p:sp>
      <p:sp>
        <p:nvSpPr>
          <p:cNvPr id="2" name="TextBox 1"/>
          <p:cNvSpPr txBox="1"/>
          <p:nvPr/>
        </p:nvSpPr>
        <p:spPr>
          <a:xfrm>
            <a:off x="228600" y="6048970"/>
            <a:ext cx="8686800" cy="707886"/>
          </a:xfrm>
          <a:prstGeom prst="rect">
            <a:avLst/>
          </a:prstGeom>
          <a:noFill/>
        </p:spPr>
        <p:txBody>
          <a:bodyPr wrap="square" rtlCol="0">
            <a:spAutoFit/>
          </a:bodyPr>
          <a:lstStyle/>
          <a:p>
            <a:pPr algn="ctr"/>
            <a:r>
              <a:rPr lang="en-US" sz="2000" b="1" dirty="0" smtClean="0">
                <a:solidFill>
                  <a:srgbClr val="FF0000"/>
                </a:solidFill>
              </a:rPr>
              <a:t>Once students are secure with the Chunks, </a:t>
            </a:r>
          </a:p>
          <a:p>
            <a:pPr algn="ctr"/>
            <a:r>
              <a:rPr lang="en-US" sz="2000" b="1" dirty="0" smtClean="0">
                <a:solidFill>
                  <a:srgbClr val="FF0000"/>
                </a:solidFill>
              </a:rPr>
              <a:t>they easily learn to apply analogies that cut across rimes</a:t>
            </a:r>
            <a:endParaRPr lang="en-US" sz="2000" b="1" u="sng" dirty="0">
              <a:solidFill>
                <a:srgbClr val="FF0000"/>
              </a:solidFill>
            </a:endParaRPr>
          </a:p>
        </p:txBody>
      </p:sp>
      <p:sp>
        <p:nvSpPr>
          <p:cNvPr id="5" name="Rectangle 4"/>
          <p:cNvSpPr/>
          <p:nvPr/>
        </p:nvSpPr>
        <p:spPr>
          <a:xfrm>
            <a:off x="320209" y="1524000"/>
            <a:ext cx="4828566"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rPr>
              <a:t>c</a:t>
            </a:r>
            <a:r>
              <a:rPr lang="en-US" sz="4400" b="1" u="sng"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rPr>
              <a:t>ar</a:t>
            </a:r>
            <a:r>
              <a:rPr lang="en-US" sz="4400" b="1"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rPr>
              <a:t> </a:t>
            </a:r>
            <a:r>
              <a:rPr lang="en-US" sz="4400" b="1"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sym typeface="Wingdings" panose="05000000000000000000" pitchFamily="2" charset="2"/>
              </a:rPr>
              <a:t> c</a:t>
            </a:r>
            <a:r>
              <a:rPr lang="en-US" sz="4400" b="1" u="sng"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sym typeface="Wingdings" panose="05000000000000000000" pitchFamily="2" charset="2"/>
              </a:rPr>
              <a:t>ar</a:t>
            </a:r>
            <a:r>
              <a:rPr lang="en-US" sz="4400" b="1"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sym typeface="Wingdings" panose="05000000000000000000" pitchFamily="2" charset="2"/>
              </a:rPr>
              <a:t>s  c</a:t>
            </a:r>
            <a:r>
              <a:rPr lang="en-US" sz="4400" b="1" u="sng"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sym typeface="Wingdings" panose="05000000000000000000" pitchFamily="2" charset="2"/>
              </a:rPr>
              <a:t>ar</a:t>
            </a:r>
            <a:r>
              <a:rPr lang="en-US" sz="4400" b="1"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sym typeface="Wingdings" panose="05000000000000000000" pitchFamily="2" charset="2"/>
              </a:rPr>
              <a:t>t</a:t>
            </a:r>
            <a:endParaRPr lang="en-US" sz="4400" b="1" cap="none" spc="0" dirty="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endParaRPr>
          </a:p>
        </p:txBody>
      </p:sp>
      <p:sp>
        <p:nvSpPr>
          <p:cNvPr id="6" name="TextBox 5"/>
          <p:cNvSpPr txBox="1"/>
          <p:nvPr/>
        </p:nvSpPr>
        <p:spPr>
          <a:xfrm>
            <a:off x="6010275" y="1723578"/>
            <a:ext cx="2971800" cy="3970318"/>
          </a:xfrm>
          <a:prstGeom prst="rect">
            <a:avLst/>
          </a:prstGeom>
          <a:noFill/>
        </p:spPr>
        <p:txBody>
          <a:bodyPr wrap="square" rtlCol="0">
            <a:spAutoFit/>
          </a:bodyPr>
          <a:lstStyle/>
          <a:p>
            <a:pPr marL="342900" indent="-342900">
              <a:buAutoNum type="arabicPeriod"/>
            </a:pPr>
            <a:r>
              <a:rPr lang="en-US" b="1" dirty="0" smtClean="0"/>
              <a:t>Add letters to the end of a chunk</a:t>
            </a:r>
          </a:p>
          <a:p>
            <a:pPr marL="342900" indent="-342900">
              <a:buAutoNum type="arabicPeriod"/>
            </a:pPr>
            <a:endParaRPr lang="en-US" b="1" dirty="0" smtClean="0"/>
          </a:p>
          <a:p>
            <a:pPr marL="342900" indent="-342900">
              <a:buAutoNum type="arabicPeriod"/>
            </a:pPr>
            <a:endParaRPr lang="en-US" b="1" dirty="0" smtClean="0"/>
          </a:p>
          <a:p>
            <a:pPr marL="342900" indent="-342900">
              <a:buAutoNum type="arabicPeriod"/>
            </a:pPr>
            <a:r>
              <a:rPr lang="en-US" b="1" dirty="0" smtClean="0"/>
              <a:t>Drop letters from the end of </a:t>
            </a:r>
            <a:r>
              <a:rPr lang="en-US" b="1" i="1" dirty="0" smtClean="0"/>
              <a:t>some</a:t>
            </a:r>
            <a:r>
              <a:rPr lang="en-US" b="1" dirty="0" smtClean="0"/>
              <a:t> chunks</a:t>
            </a:r>
          </a:p>
          <a:p>
            <a:pPr marL="342900" indent="-342900">
              <a:buAutoNum type="arabicPeriod"/>
            </a:pPr>
            <a:endParaRPr lang="en-US" b="1" dirty="0" smtClean="0"/>
          </a:p>
          <a:p>
            <a:pPr marL="342900" indent="-342900">
              <a:buAutoNum type="arabicPeriod"/>
            </a:pPr>
            <a:endParaRPr lang="en-US" b="1" dirty="0" smtClean="0"/>
          </a:p>
          <a:p>
            <a:pPr marL="342900" indent="-342900">
              <a:buAutoNum type="arabicPeriod"/>
            </a:pPr>
            <a:r>
              <a:rPr lang="en-US" b="1" dirty="0" smtClean="0"/>
              <a:t>Change the last letter of </a:t>
            </a:r>
            <a:r>
              <a:rPr lang="en-US" b="1" i="1" dirty="0" smtClean="0"/>
              <a:t>some</a:t>
            </a:r>
            <a:r>
              <a:rPr lang="en-US" b="1" dirty="0" smtClean="0"/>
              <a:t> chunks</a:t>
            </a:r>
          </a:p>
          <a:p>
            <a:pPr marL="342900" indent="-342900">
              <a:buAutoNum type="arabicPeriod"/>
            </a:pPr>
            <a:endParaRPr lang="en-US" b="1" dirty="0" smtClean="0"/>
          </a:p>
          <a:p>
            <a:pPr marL="342900" indent="-342900">
              <a:buAutoNum type="arabicPeriod"/>
            </a:pPr>
            <a:endParaRPr lang="en-US" b="1" dirty="0"/>
          </a:p>
          <a:p>
            <a:pPr marL="342900" indent="-342900">
              <a:buAutoNum type="arabicPeriod"/>
            </a:pPr>
            <a:r>
              <a:rPr lang="en-US" b="1" dirty="0" smtClean="0"/>
              <a:t>Combine Chunk Secret with changing last letter</a:t>
            </a:r>
            <a:endParaRPr lang="en-US" b="1" dirty="0"/>
          </a:p>
        </p:txBody>
      </p:sp>
      <p:sp>
        <p:nvSpPr>
          <p:cNvPr id="18" name="Rectangle 17"/>
          <p:cNvSpPr/>
          <p:nvPr/>
        </p:nvSpPr>
        <p:spPr>
          <a:xfrm>
            <a:off x="384421" y="2590800"/>
            <a:ext cx="3768980"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rPr>
              <a:t>m</a:t>
            </a:r>
            <a:r>
              <a:rPr lang="en-US" sz="4400" b="1" u="sng"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rPr>
              <a:t>oon</a:t>
            </a:r>
            <a:r>
              <a:rPr lang="en-US" sz="4400" b="1"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rPr>
              <a:t> </a:t>
            </a:r>
            <a:r>
              <a:rPr lang="en-US" sz="4400" b="1"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sym typeface="Wingdings" panose="05000000000000000000" pitchFamily="2" charset="2"/>
              </a:rPr>
              <a:t> m</a:t>
            </a:r>
            <a:r>
              <a:rPr lang="en-US" sz="4400" b="1" u="sng"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sym typeface="Wingdings" panose="05000000000000000000" pitchFamily="2" charset="2"/>
              </a:rPr>
              <a:t>oo</a:t>
            </a:r>
            <a:endParaRPr lang="en-US" sz="4400" b="1" cap="none" spc="0" dirty="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endParaRPr>
          </a:p>
        </p:txBody>
      </p:sp>
      <p:sp>
        <p:nvSpPr>
          <p:cNvPr id="25" name="Rectangle 24"/>
          <p:cNvSpPr/>
          <p:nvPr/>
        </p:nvSpPr>
        <p:spPr>
          <a:xfrm>
            <a:off x="384421" y="3623101"/>
            <a:ext cx="3252814"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rPr>
              <a:t>b</a:t>
            </a:r>
            <a:r>
              <a:rPr lang="en-US" sz="4400" b="1" u="sng"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rPr>
              <a:t>all</a:t>
            </a:r>
            <a:r>
              <a:rPr lang="en-US" sz="4400" b="1"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rPr>
              <a:t> </a:t>
            </a:r>
            <a:r>
              <a:rPr lang="en-US" sz="4400" b="1"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sym typeface="Wingdings" panose="05000000000000000000" pitchFamily="2" charset="2"/>
              </a:rPr>
              <a:t> b</a:t>
            </a:r>
            <a:r>
              <a:rPr lang="en-US" sz="4400" b="1" u="sng"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sym typeface="Wingdings" panose="05000000000000000000" pitchFamily="2" charset="2"/>
              </a:rPr>
              <a:t>al</a:t>
            </a:r>
            <a:r>
              <a:rPr lang="en-US" sz="4400" b="1"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sym typeface="Wingdings" panose="05000000000000000000" pitchFamily="2" charset="2"/>
              </a:rPr>
              <a:t>d</a:t>
            </a:r>
            <a:endParaRPr lang="en-US" sz="4400" b="1" cap="none" spc="0" dirty="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endParaRPr>
          </a:p>
        </p:txBody>
      </p:sp>
      <p:sp>
        <p:nvSpPr>
          <p:cNvPr id="26" name="Rectangle 25"/>
          <p:cNvSpPr/>
          <p:nvPr/>
        </p:nvSpPr>
        <p:spPr>
          <a:xfrm>
            <a:off x="320209" y="4724400"/>
            <a:ext cx="5093061"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rPr>
              <a:t>b</a:t>
            </a:r>
            <a:r>
              <a:rPr lang="en-US" sz="4400" b="1" u="sng"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rPr>
              <a:t>all</a:t>
            </a:r>
            <a:r>
              <a:rPr lang="en-US" sz="4400" b="1"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rPr>
              <a:t> </a:t>
            </a:r>
            <a:r>
              <a:rPr lang="en-US" sz="4400" b="1"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sym typeface="Wingdings" panose="05000000000000000000" pitchFamily="2" charset="2"/>
              </a:rPr>
              <a:t> m</a:t>
            </a:r>
            <a:r>
              <a:rPr lang="en-US" sz="4400" b="1" u="sng"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sym typeface="Wingdings" panose="05000000000000000000" pitchFamily="2" charset="2"/>
              </a:rPr>
              <a:t>all</a:t>
            </a:r>
            <a:r>
              <a:rPr lang="en-US" sz="4400" b="1"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sym typeface="Wingdings" panose="05000000000000000000" pitchFamily="2" charset="2"/>
              </a:rPr>
              <a:t> m</a:t>
            </a:r>
            <a:r>
              <a:rPr lang="en-US" sz="4400" b="1" u="sng"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sym typeface="Wingdings" panose="05000000000000000000" pitchFamily="2" charset="2"/>
              </a:rPr>
              <a:t>al</a:t>
            </a:r>
            <a:r>
              <a:rPr lang="en-US" sz="4400" b="1" cap="none" spc="0" dirty="0" smtClean="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sym typeface="Wingdings" panose="05000000000000000000" pitchFamily="2" charset="2"/>
              </a:rPr>
              <a:t>t</a:t>
            </a:r>
            <a:endParaRPr lang="en-US" sz="4400" b="1" u="sng" cap="none" spc="0" dirty="0">
              <a:ln w="11430"/>
              <a:solidFill>
                <a:srgbClr val="0070C0"/>
              </a:solidFill>
              <a:effectLst>
                <a:outerShdw blurRad="80000" dist="40000" dir="5040000" algn="tl">
                  <a:srgbClr val="000000">
                    <a:alpha val="30000"/>
                  </a:srgbClr>
                </a:outerShdw>
              </a:effectLst>
              <a:latin typeface="Aharoni" panose="02010803020104030203" pitchFamily="2" charset="-79"/>
              <a:cs typeface="Aharoni" panose="02010803020104030203" pitchFamily="2" charset="-79"/>
            </a:endParaRPr>
          </a:p>
        </p:txBody>
      </p:sp>
      <p:sp>
        <p:nvSpPr>
          <p:cNvPr id="9" name="Oval 8"/>
          <p:cNvSpPr/>
          <p:nvPr/>
        </p:nvSpPr>
        <p:spPr>
          <a:xfrm>
            <a:off x="457200" y="2133600"/>
            <a:ext cx="76200" cy="76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7" name="Oval 26"/>
          <p:cNvSpPr/>
          <p:nvPr/>
        </p:nvSpPr>
        <p:spPr>
          <a:xfrm>
            <a:off x="2187719" y="2140169"/>
            <a:ext cx="76200" cy="76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8" name="Oval 27"/>
          <p:cNvSpPr/>
          <p:nvPr/>
        </p:nvSpPr>
        <p:spPr>
          <a:xfrm>
            <a:off x="3013315" y="2143585"/>
            <a:ext cx="76200" cy="76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80808" y="3239288"/>
            <a:ext cx="76200" cy="76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051415" y="3239288"/>
            <a:ext cx="76200" cy="76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115301" y="2147527"/>
            <a:ext cx="76200" cy="76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876800" y="2147527"/>
            <a:ext cx="76200" cy="76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286846" y="4252486"/>
            <a:ext cx="76200" cy="76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438400" y="4252486"/>
            <a:ext cx="76200" cy="76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04608" y="4252486"/>
            <a:ext cx="76200" cy="76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307099" y="5372100"/>
            <a:ext cx="76200" cy="76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472085" y="5376518"/>
            <a:ext cx="76200" cy="76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44683" y="5350685"/>
            <a:ext cx="76200" cy="76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148775" y="5362952"/>
            <a:ext cx="76200" cy="76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340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257800"/>
            <a:ext cx="6934200" cy="1200329"/>
          </a:xfrm>
          <a:prstGeom prst="rect">
            <a:avLst/>
          </a:prstGeom>
          <a:noFill/>
          <a:ln w="38100">
            <a:solidFill>
              <a:srgbClr val="FF0000"/>
            </a:solidFill>
          </a:ln>
        </p:spPr>
        <p:txBody>
          <a:bodyPr wrap="square" rtlCol="0">
            <a:spAutoFit/>
          </a:bodyPr>
          <a:lstStyle/>
          <a:p>
            <a:r>
              <a:rPr lang="en-US" dirty="0" smtClean="0"/>
              <a:t>“Learning to convert letters to recognize words requires knowledge of the relation between sounds and letters or other symbols that represent them, then remembering the exact patterns and sequences that may represent various speech sounds.”  </a:t>
            </a:r>
            <a:r>
              <a:rPr lang="en-US" sz="1600" dirty="0" smtClean="0"/>
              <a:t>--</a:t>
            </a:r>
            <a:r>
              <a:rPr lang="en-US" sz="1600" dirty="0" err="1" smtClean="0"/>
              <a:t>Goswami</a:t>
            </a:r>
            <a:r>
              <a:rPr lang="en-US" sz="1600" dirty="0" smtClean="0"/>
              <a:t> 2006</a:t>
            </a:r>
          </a:p>
        </p:txBody>
      </p:sp>
      <p:sp>
        <p:nvSpPr>
          <p:cNvPr id="3" name="TextBox 2"/>
          <p:cNvSpPr txBox="1"/>
          <p:nvPr/>
        </p:nvSpPr>
        <p:spPr>
          <a:xfrm>
            <a:off x="685800" y="2895600"/>
            <a:ext cx="7696200" cy="1107996"/>
          </a:xfrm>
          <a:prstGeom prst="rect">
            <a:avLst/>
          </a:prstGeom>
          <a:noFill/>
        </p:spPr>
        <p:txBody>
          <a:bodyPr wrap="square" rtlCol="0">
            <a:spAutoFit/>
          </a:bodyPr>
          <a:lstStyle/>
          <a:p>
            <a:pPr algn="ctr"/>
            <a:r>
              <a:rPr lang="en-US" sz="6600" b="1" dirty="0" smtClean="0">
                <a:solidFill>
                  <a:srgbClr val="00B050"/>
                </a:solidFill>
              </a:rPr>
              <a:t>intervention</a:t>
            </a:r>
            <a:endParaRPr lang="en-US" sz="6600" b="1" dirty="0">
              <a:solidFill>
                <a:srgbClr val="00B050"/>
              </a:solidFill>
            </a:endParaRPr>
          </a:p>
        </p:txBody>
      </p:sp>
      <p:sp>
        <p:nvSpPr>
          <p:cNvPr id="5" name="TextBox 4"/>
          <p:cNvSpPr txBox="1"/>
          <p:nvPr/>
        </p:nvSpPr>
        <p:spPr>
          <a:xfrm>
            <a:off x="601133" y="762000"/>
            <a:ext cx="7865533" cy="1261884"/>
          </a:xfrm>
          <a:prstGeom prst="rect">
            <a:avLst/>
          </a:prstGeom>
          <a:noFill/>
        </p:spPr>
        <p:txBody>
          <a:bodyPr wrap="square" rtlCol="0">
            <a:spAutoFit/>
          </a:bodyPr>
          <a:lstStyle/>
          <a:p>
            <a:pPr algn="ctr"/>
            <a:r>
              <a:rPr lang="en-US" sz="3600" b="1" dirty="0" smtClean="0">
                <a:solidFill>
                  <a:srgbClr val="FF0000"/>
                </a:solidFill>
              </a:rPr>
              <a:t>Tackling Longer Words with Chunks</a:t>
            </a:r>
          </a:p>
          <a:p>
            <a:pPr algn="ctr"/>
            <a:r>
              <a:rPr lang="en-US" sz="2000" b="1" dirty="0" smtClean="0">
                <a:solidFill>
                  <a:srgbClr val="FF0000"/>
                </a:solidFill>
              </a:rPr>
              <a:t>The Mystery Word Diary</a:t>
            </a:r>
          </a:p>
          <a:p>
            <a:pPr algn="ctr"/>
            <a:r>
              <a:rPr lang="en-US" sz="2000" b="1" dirty="0" smtClean="0">
                <a:solidFill>
                  <a:srgbClr val="FF0000"/>
                </a:solidFill>
              </a:rPr>
              <a:t>(A daily group activity)</a:t>
            </a:r>
            <a:endParaRPr lang="en-US" sz="2000" b="1" dirty="0">
              <a:solidFill>
                <a:srgbClr val="FF0000"/>
              </a:solidFill>
            </a:endParaRPr>
          </a:p>
        </p:txBody>
      </p:sp>
    </p:spTree>
    <p:extLst>
      <p:ext uri="{BB962C8B-B14F-4D97-AF65-F5344CB8AC3E}">
        <p14:creationId xmlns:p14="http://schemas.microsoft.com/office/powerpoint/2010/main" val="1486030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1622" y="2362200"/>
            <a:ext cx="7519815" cy="1446550"/>
          </a:xfrm>
          <a:prstGeom prst="rect">
            <a:avLst/>
          </a:prstGeom>
        </p:spPr>
        <p:txBody>
          <a:bodyPr wrap="none">
            <a:spAutoFit/>
          </a:bodyPr>
          <a:lstStyle/>
          <a:p>
            <a:pPr algn="ctr"/>
            <a:r>
              <a:rPr lang="en-US" sz="8800" b="1" u="sng" dirty="0" smtClean="0">
                <a:solidFill>
                  <a:srgbClr val="00B050"/>
                </a:solidFill>
              </a:rPr>
              <a:t>in</a:t>
            </a:r>
            <a:r>
              <a:rPr lang="en-US" sz="8800" b="1" dirty="0" smtClean="0">
                <a:solidFill>
                  <a:srgbClr val="00B050"/>
                </a:solidFill>
              </a:rPr>
              <a:t>  t</a:t>
            </a:r>
            <a:r>
              <a:rPr lang="en-US" sz="8800" b="1" u="sng" dirty="0" smtClean="0">
                <a:solidFill>
                  <a:srgbClr val="00B050"/>
                </a:solidFill>
              </a:rPr>
              <a:t>er</a:t>
            </a:r>
            <a:r>
              <a:rPr lang="en-US" sz="8800" b="1" dirty="0" smtClean="0">
                <a:solidFill>
                  <a:srgbClr val="00B050"/>
                </a:solidFill>
              </a:rPr>
              <a:t>  v</a:t>
            </a:r>
            <a:r>
              <a:rPr lang="en-US" sz="8800" b="1" u="sng" dirty="0" smtClean="0">
                <a:solidFill>
                  <a:srgbClr val="00B050"/>
                </a:solidFill>
              </a:rPr>
              <a:t>en</a:t>
            </a:r>
            <a:r>
              <a:rPr lang="en-US" sz="8800" b="1" dirty="0" smtClean="0">
                <a:solidFill>
                  <a:srgbClr val="00B050"/>
                </a:solidFill>
              </a:rPr>
              <a:t>  </a:t>
            </a:r>
            <a:r>
              <a:rPr lang="en-US" sz="8800" b="1" u="sng" dirty="0" smtClean="0">
                <a:solidFill>
                  <a:srgbClr val="00B050"/>
                </a:solidFill>
              </a:rPr>
              <a:t>tion</a:t>
            </a:r>
            <a:endParaRPr lang="en-US" sz="2400" b="1" u="sng" dirty="0">
              <a:solidFill>
                <a:srgbClr val="00B050"/>
              </a:solidFill>
            </a:endParaRPr>
          </a:p>
        </p:txBody>
      </p:sp>
      <p:sp>
        <p:nvSpPr>
          <p:cNvPr id="3" name="Oval 2"/>
          <p:cNvSpPr/>
          <p:nvPr/>
        </p:nvSpPr>
        <p:spPr>
          <a:xfrm>
            <a:off x="2476500" y="3581579"/>
            <a:ext cx="76200" cy="1143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391025" y="3590925"/>
            <a:ext cx="76200" cy="1143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90600" y="2133599"/>
            <a:ext cx="762000" cy="461665"/>
          </a:xfrm>
          <a:prstGeom prst="rect">
            <a:avLst/>
          </a:prstGeom>
          <a:noFill/>
        </p:spPr>
        <p:txBody>
          <a:bodyPr wrap="square" rtlCol="0">
            <a:spAutoFit/>
          </a:bodyPr>
          <a:lstStyle/>
          <a:p>
            <a:r>
              <a:rPr lang="en-US" sz="2400" dirty="0" smtClean="0"/>
              <a:t>w</a:t>
            </a:r>
            <a:r>
              <a:rPr lang="en-US" sz="2400" u="sng" dirty="0" smtClean="0"/>
              <a:t>in</a:t>
            </a:r>
            <a:endParaRPr lang="en-US" sz="2400" u="sng" dirty="0"/>
          </a:p>
        </p:txBody>
      </p:sp>
      <p:sp>
        <p:nvSpPr>
          <p:cNvPr id="6" name="TextBox 5"/>
          <p:cNvSpPr txBox="1"/>
          <p:nvPr/>
        </p:nvSpPr>
        <p:spPr>
          <a:xfrm>
            <a:off x="1447800" y="381000"/>
            <a:ext cx="6400800" cy="1200329"/>
          </a:xfrm>
          <a:prstGeom prst="rect">
            <a:avLst/>
          </a:prstGeom>
          <a:noFill/>
        </p:spPr>
        <p:txBody>
          <a:bodyPr wrap="square" rtlCol="0">
            <a:spAutoFit/>
          </a:bodyPr>
          <a:lstStyle/>
          <a:p>
            <a:r>
              <a:rPr lang="en-US" sz="2400" b="1" dirty="0" smtClean="0"/>
              <a:t>Students use helping words from Chunk Charts and decoding marks to “PROVE” they decoded the word correctly</a:t>
            </a:r>
            <a:endParaRPr lang="en-US" sz="2400" b="1" dirty="0"/>
          </a:p>
        </p:txBody>
      </p:sp>
      <p:sp>
        <p:nvSpPr>
          <p:cNvPr id="7" name="TextBox 6"/>
          <p:cNvSpPr txBox="1"/>
          <p:nvPr/>
        </p:nvSpPr>
        <p:spPr>
          <a:xfrm>
            <a:off x="2819400" y="2254363"/>
            <a:ext cx="762000" cy="461665"/>
          </a:xfrm>
          <a:prstGeom prst="rect">
            <a:avLst/>
          </a:prstGeom>
          <a:noFill/>
        </p:spPr>
        <p:txBody>
          <a:bodyPr wrap="square" rtlCol="0">
            <a:spAutoFit/>
          </a:bodyPr>
          <a:lstStyle/>
          <a:p>
            <a:r>
              <a:rPr lang="en-US" sz="2400" dirty="0" smtClean="0"/>
              <a:t>h</a:t>
            </a:r>
            <a:r>
              <a:rPr lang="en-US" sz="2400" u="sng" dirty="0" smtClean="0"/>
              <a:t>er</a:t>
            </a:r>
            <a:r>
              <a:rPr lang="en-US" sz="2400" dirty="0" smtClean="0"/>
              <a:t>d</a:t>
            </a:r>
            <a:endParaRPr lang="en-US" sz="2400" dirty="0"/>
          </a:p>
        </p:txBody>
      </p:sp>
      <p:sp>
        <p:nvSpPr>
          <p:cNvPr id="9" name="TextBox 8"/>
          <p:cNvSpPr txBox="1"/>
          <p:nvPr/>
        </p:nvSpPr>
        <p:spPr>
          <a:xfrm>
            <a:off x="5122333" y="2180391"/>
            <a:ext cx="762000" cy="461665"/>
          </a:xfrm>
          <a:prstGeom prst="rect">
            <a:avLst/>
          </a:prstGeom>
          <a:noFill/>
        </p:spPr>
        <p:txBody>
          <a:bodyPr wrap="square" rtlCol="0">
            <a:spAutoFit/>
          </a:bodyPr>
          <a:lstStyle/>
          <a:p>
            <a:r>
              <a:rPr lang="en-US" sz="2400" dirty="0" smtClean="0"/>
              <a:t>t</a:t>
            </a:r>
            <a:r>
              <a:rPr lang="en-US" sz="2400" u="sng" dirty="0" smtClean="0"/>
              <a:t>en</a:t>
            </a:r>
            <a:endParaRPr lang="en-US" sz="2400" dirty="0"/>
          </a:p>
        </p:txBody>
      </p:sp>
      <p:sp>
        <p:nvSpPr>
          <p:cNvPr id="11" name="TextBox 10"/>
          <p:cNvSpPr txBox="1"/>
          <p:nvPr/>
        </p:nvSpPr>
        <p:spPr>
          <a:xfrm>
            <a:off x="6400800" y="2193776"/>
            <a:ext cx="1676400" cy="461665"/>
          </a:xfrm>
          <a:prstGeom prst="rect">
            <a:avLst/>
          </a:prstGeom>
          <a:noFill/>
        </p:spPr>
        <p:txBody>
          <a:bodyPr wrap="square" rtlCol="0">
            <a:spAutoFit/>
          </a:bodyPr>
          <a:lstStyle/>
          <a:p>
            <a:pPr algn="r"/>
            <a:r>
              <a:rPr lang="en-US" sz="2400" dirty="0" smtClean="0"/>
              <a:t>frac</a:t>
            </a:r>
            <a:r>
              <a:rPr lang="en-US" sz="2400" u="sng" dirty="0" smtClean="0"/>
              <a:t>tion</a:t>
            </a:r>
            <a:endParaRPr lang="en-US" sz="2400" dirty="0"/>
          </a:p>
        </p:txBody>
      </p:sp>
      <p:sp>
        <p:nvSpPr>
          <p:cNvPr id="12" name="TextBox 11"/>
          <p:cNvSpPr txBox="1"/>
          <p:nvPr/>
        </p:nvSpPr>
        <p:spPr>
          <a:xfrm>
            <a:off x="990600" y="4572000"/>
            <a:ext cx="7162800" cy="1600438"/>
          </a:xfrm>
          <a:prstGeom prst="rect">
            <a:avLst/>
          </a:prstGeom>
          <a:noFill/>
          <a:ln w="28575">
            <a:solidFill>
              <a:srgbClr val="FF0000"/>
            </a:solidFill>
          </a:ln>
        </p:spPr>
        <p:txBody>
          <a:bodyPr wrap="square" rtlCol="0">
            <a:spAutoFit/>
          </a:bodyPr>
          <a:lstStyle/>
          <a:p>
            <a:r>
              <a:rPr lang="en-US" sz="1400" dirty="0"/>
              <a:t>“…Analogies are a natural and important part of children’s reading and spelling.  They are made by old and young children alike—by older children who know how to read and write a great number of words and by young children who can read hardly any words and spell even fewer. </a:t>
            </a:r>
            <a:endParaRPr lang="en-US" sz="1400" dirty="0" smtClean="0"/>
          </a:p>
          <a:p>
            <a:r>
              <a:rPr lang="en-US" sz="1400" dirty="0" smtClean="0"/>
              <a:t>These </a:t>
            </a:r>
            <a:r>
              <a:rPr lang="en-US" sz="1400" dirty="0"/>
              <a:t>beginning readers are ready to make analogies even though they know so few written words and therefore have such a small basis for making any analogies at all.  Nevertheless, they apply their awareness of rime, and their obvious capacity to make inferences, to the business of learning how to read and spell new words.” – </a:t>
            </a:r>
            <a:r>
              <a:rPr lang="en-US" sz="1400" dirty="0" err="1"/>
              <a:t>Goswami</a:t>
            </a:r>
            <a:r>
              <a:rPr lang="en-US" sz="1400" dirty="0"/>
              <a:t> and Bryant (1990)</a:t>
            </a:r>
          </a:p>
        </p:txBody>
      </p:sp>
    </p:spTree>
    <p:extLst>
      <p:ext uri="{BB962C8B-B14F-4D97-AF65-F5344CB8AC3E}">
        <p14:creationId xmlns:p14="http://schemas.microsoft.com/office/powerpoint/2010/main" val="181749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57150">
            <a:solidFill>
              <a:schemeClr val="tx1"/>
            </a:solidFill>
          </a:ln>
        </p:spPr>
        <p:txBody>
          <a:bodyPr>
            <a:normAutofit/>
          </a:bodyPr>
          <a:lstStyle/>
          <a:p>
            <a:r>
              <a:rPr lang="en-US" dirty="0" smtClean="0">
                <a:solidFill>
                  <a:srgbClr val="FF0000"/>
                </a:solidFill>
              </a:rPr>
              <a:t>National Reading Panel of 2000</a:t>
            </a:r>
            <a:endParaRPr lang="en-US" dirty="0">
              <a:solidFill>
                <a:srgbClr val="FF0000"/>
              </a:solidFill>
            </a:endParaRPr>
          </a:p>
        </p:txBody>
      </p:sp>
      <p:sp>
        <p:nvSpPr>
          <p:cNvPr id="3" name="Content Placeholder 2"/>
          <p:cNvSpPr>
            <a:spLocks noGrp="1"/>
          </p:cNvSpPr>
          <p:nvPr>
            <p:ph idx="1"/>
          </p:nvPr>
        </p:nvSpPr>
        <p:spPr>
          <a:xfrm>
            <a:off x="533400" y="1600200"/>
            <a:ext cx="8229600" cy="4525963"/>
          </a:xfrm>
        </p:spPr>
        <p:txBody>
          <a:bodyPr>
            <a:normAutofit fontScale="85000" lnSpcReduction="20000"/>
          </a:bodyPr>
          <a:lstStyle/>
          <a:p>
            <a:pPr marL="0" indent="0">
              <a:buNone/>
            </a:pPr>
            <a:r>
              <a:rPr lang="en-US" dirty="0" smtClean="0"/>
              <a:t>Largest, most comprehensive evidence-based review </a:t>
            </a:r>
          </a:p>
          <a:p>
            <a:pPr marL="0" indent="0">
              <a:buNone/>
            </a:pPr>
            <a:endParaRPr lang="en-US" sz="2100" dirty="0"/>
          </a:p>
          <a:p>
            <a:pPr marL="0" indent="0">
              <a:buNone/>
            </a:pPr>
            <a:endParaRPr lang="en-US" sz="1800" dirty="0" smtClean="0"/>
          </a:p>
          <a:p>
            <a:pPr marL="0" indent="0">
              <a:buNone/>
            </a:pPr>
            <a:r>
              <a:rPr lang="en-US" i="1" dirty="0" smtClean="0"/>
              <a:t>“In summary, deep and thorough knowledge of letters, spelling patterns and words and of the phonological translations of all three, are of inescapable importance to both skillful reading and its acquisition.  By extension, instruction designed to develop children’s sensitivity to spellings and their relations to pronunciations should be of paramount importance to the development of reading skills. This is, of course, is precisely what is intended of good phonic instruction</a:t>
            </a:r>
            <a:r>
              <a:rPr lang="en-US" dirty="0" smtClean="0"/>
              <a:t>.”</a:t>
            </a:r>
          </a:p>
          <a:p>
            <a:pPr marL="0" indent="0" algn="r">
              <a:buNone/>
            </a:pPr>
            <a:r>
              <a:rPr lang="en-US" dirty="0" smtClean="0">
                <a:solidFill>
                  <a:srgbClr val="FF0000"/>
                </a:solidFill>
              </a:rPr>
              <a:t>--Marilyn Adams (panel participant)</a:t>
            </a:r>
            <a:endParaRPr lang="en-US" dirty="0">
              <a:solidFill>
                <a:srgbClr val="FF0000"/>
              </a:solidFill>
            </a:endParaRPr>
          </a:p>
        </p:txBody>
      </p:sp>
    </p:spTree>
    <p:extLst>
      <p:ext uri="{BB962C8B-B14F-4D97-AF65-F5344CB8AC3E}">
        <p14:creationId xmlns:p14="http://schemas.microsoft.com/office/powerpoint/2010/main" val="1225364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600200"/>
            <a:ext cx="8610600" cy="4343400"/>
          </a:xfrm>
          <a:prstGeom prst="rect">
            <a:avLst/>
          </a:prstGeom>
          <a:solidFill>
            <a:srgbClr val="B9B9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28600"/>
            <a:ext cx="7391400" cy="1077218"/>
          </a:xfrm>
          <a:prstGeom prst="rect">
            <a:avLst/>
          </a:prstGeom>
          <a:noFill/>
        </p:spPr>
        <p:txBody>
          <a:bodyPr wrap="square" rtlCol="0">
            <a:spAutoFit/>
          </a:bodyPr>
          <a:lstStyle/>
          <a:p>
            <a:pPr algn="ctr"/>
            <a:r>
              <a:rPr lang="en-US" sz="4000" b="1" dirty="0" smtClean="0">
                <a:solidFill>
                  <a:srgbClr val="FF0000"/>
                </a:solidFill>
              </a:rPr>
              <a:t>Teaching the Chunks – 6</a:t>
            </a:r>
          </a:p>
          <a:p>
            <a:pPr algn="ctr"/>
            <a:r>
              <a:rPr lang="en-US" sz="2400" b="1" dirty="0" smtClean="0">
                <a:solidFill>
                  <a:srgbClr val="FF0000"/>
                </a:solidFill>
              </a:rPr>
              <a:t>Building Automaticity</a:t>
            </a:r>
            <a:endParaRPr lang="en-US" sz="2400" b="1" dirty="0">
              <a:solidFill>
                <a:srgbClr val="FF0000"/>
              </a:solidFill>
            </a:endParaRPr>
          </a:p>
        </p:txBody>
      </p:sp>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58975"/>
            <a:ext cx="2638473" cy="3644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1708150"/>
            <a:ext cx="2682933" cy="3663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46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2133600"/>
            <a:ext cx="2527606" cy="3581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46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1758950"/>
            <a:ext cx="2703049" cy="3673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11947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81000" y="989945"/>
            <a:ext cx="8305800" cy="563945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447800" y="282059"/>
            <a:ext cx="5715000" cy="707886"/>
          </a:xfrm>
          <a:prstGeom prst="rect">
            <a:avLst/>
          </a:prstGeom>
          <a:solidFill>
            <a:schemeClr val="bg1"/>
          </a:solidFill>
        </p:spPr>
        <p:txBody>
          <a:bodyPr wrap="square" rtlCol="0">
            <a:spAutoFit/>
          </a:bodyPr>
          <a:lstStyle/>
          <a:p>
            <a:pPr algn="ctr"/>
            <a:r>
              <a:rPr lang="en-US" sz="4000" b="1" dirty="0" smtClean="0">
                <a:solidFill>
                  <a:srgbClr val="FF0000"/>
                </a:solidFill>
              </a:rPr>
              <a:t>Applying Chunks to Text</a:t>
            </a:r>
            <a:endParaRPr lang="en-US" sz="4000" b="1" dirty="0">
              <a:solidFill>
                <a:srgbClr val="FF0000"/>
              </a:solidFill>
            </a:endParaRPr>
          </a:p>
        </p:txBody>
      </p:sp>
      <p:sp>
        <p:nvSpPr>
          <p:cNvPr id="21" name="TextBox 20"/>
          <p:cNvSpPr txBox="1"/>
          <p:nvPr/>
        </p:nvSpPr>
        <p:spPr>
          <a:xfrm>
            <a:off x="685800" y="1447800"/>
            <a:ext cx="7543800" cy="1446550"/>
          </a:xfrm>
          <a:prstGeom prst="rect">
            <a:avLst/>
          </a:prstGeom>
          <a:solidFill>
            <a:schemeClr val="bg1"/>
          </a:solidFill>
        </p:spPr>
        <p:txBody>
          <a:bodyPr wrap="square" rtlCol="0">
            <a:spAutoFit/>
          </a:bodyPr>
          <a:lstStyle/>
          <a:p>
            <a:r>
              <a:rPr lang="en-US" dirty="0"/>
              <a:t>“In addition [to an analogy-based phonics approach] the program should include books and stories that contain a large number of words that children can decode by using the letter-sound relationships they have learned and are learning.”</a:t>
            </a:r>
          </a:p>
          <a:p>
            <a:pPr algn="r"/>
            <a:r>
              <a:rPr lang="en-US" sz="1600" dirty="0"/>
              <a:t>-- Sylvia </a:t>
            </a:r>
            <a:r>
              <a:rPr lang="en-US" sz="1600" dirty="0" err="1"/>
              <a:t>Linan</a:t>
            </a:r>
            <a:r>
              <a:rPr lang="en-US" sz="1600" dirty="0"/>
              <a:t>-Thompson and Sharon </a:t>
            </a:r>
            <a:r>
              <a:rPr lang="en-US" sz="1600" dirty="0" smtClean="0"/>
              <a:t>Vaughn</a:t>
            </a:r>
            <a:endParaRPr lang="en-US" sz="1600" dirty="0"/>
          </a:p>
        </p:txBody>
      </p:sp>
      <p:sp>
        <p:nvSpPr>
          <p:cNvPr id="23" name="TextBox 22"/>
          <p:cNvSpPr txBox="1"/>
          <p:nvPr/>
        </p:nvSpPr>
        <p:spPr>
          <a:xfrm>
            <a:off x="685800" y="3174206"/>
            <a:ext cx="7543800" cy="2862322"/>
          </a:xfrm>
          <a:prstGeom prst="rect">
            <a:avLst/>
          </a:prstGeom>
          <a:solidFill>
            <a:schemeClr val="bg1"/>
          </a:solidFill>
        </p:spPr>
        <p:txBody>
          <a:bodyPr wrap="square" rtlCol="0">
            <a:spAutoFit/>
          </a:bodyPr>
          <a:lstStyle/>
          <a:p>
            <a:r>
              <a:rPr lang="en-US" sz="1600" dirty="0"/>
              <a:t>“These kinds of </a:t>
            </a:r>
            <a:r>
              <a:rPr lang="en-US" sz="1600" dirty="0" smtClean="0"/>
              <a:t>[decodable] books </a:t>
            </a:r>
            <a:r>
              <a:rPr lang="en-US" sz="1600" dirty="0"/>
              <a:t>provide children with an opportunity to practice what they have been taught explicitly in the classroom and to allow them to experience success in reading independently very early in reading instruction, albeit with a rather restricted word set. These books also allow teachers to effectively structure and sequence children’s exposure to grapheme-phoneme correspondences in text. Evidence suggests that phonics teaching is more effective when children are given immediate opportunities to apply what they have learned to their reading (</a:t>
            </a:r>
            <a:r>
              <a:rPr lang="en-US" sz="1600" dirty="0">
                <a:hlinkClick r:id="rId3"/>
              </a:rPr>
              <a:t>Hatcher, </a:t>
            </a:r>
            <a:r>
              <a:rPr lang="en-US" sz="1600" dirty="0" err="1">
                <a:hlinkClick r:id="rId3"/>
              </a:rPr>
              <a:t>Hulme</a:t>
            </a:r>
            <a:r>
              <a:rPr lang="en-US" sz="1600" dirty="0">
                <a:hlinkClick r:id="rId3"/>
              </a:rPr>
              <a:t>, &amp; Ellis, 1994</a:t>
            </a:r>
            <a:r>
              <a:rPr lang="en-US" sz="1600" dirty="0"/>
              <a:t>); so, for these reasons, we believe that there is a good argument for using decodable readers in the very early stages of reading instruction.”</a:t>
            </a:r>
          </a:p>
          <a:p>
            <a:endParaRPr lang="en-US" sz="1600" dirty="0"/>
          </a:p>
          <a:p>
            <a:pPr algn="r"/>
            <a:r>
              <a:rPr lang="en-US" sz="1600" dirty="0" smtClean="0"/>
              <a:t>-- From </a:t>
            </a:r>
            <a:r>
              <a:rPr lang="en-US" sz="1600" u="sng" dirty="0"/>
              <a:t>Ending the Reading </a:t>
            </a:r>
            <a:r>
              <a:rPr lang="en-US" sz="1600" u="sng" dirty="0" smtClean="0"/>
              <a:t>Wars</a:t>
            </a:r>
            <a:endParaRPr lang="en-US" sz="1600" u="sng" dirty="0"/>
          </a:p>
        </p:txBody>
      </p:sp>
    </p:spTree>
    <p:extLst>
      <p:ext uri="{BB962C8B-B14F-4D97-AF65-F5344CB8AC3E}">
        <p14:creationId xmlns:p14="http://schemas.microsoft.com/office/powerpoint/2010/main" val="2104653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81000" y="989945"/>
            <a:ext cx="8305800" cy="563945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27276" y="1184428"/>
            <a:ext cx="6897268" cy="5345114"/>
            <a:chOff x="2293938" y="3817938"/>
            <a:chExt cx="7138987" cy="5532437"/>
          </a:xfrm>
        </p:grpSpPr>
        <p:pic>
          <p:nvPicPr>
            <p:cNvPr id="3" name="Picture 2" descr="CC4_L1 grid.jpg"/>
            <p:cNvPicPr>
              <a:picLocks noChangeAspect="1"/>
            </p:cNvPicPr>
            <p:nvPr/>
          </p:nvPicPr>
          <p:blipFill>
            <a:blip r:embed="rId3">
              <a:extLst>
                <a:ext uri="{28A0092B-C50C-407E-A947-70E740481C1C}">
                  <a14:useLocalDpi xmlns:a14="http://schemas.microsoft.com/office/drawing/2010/main" val="0"/>
                </a:ext>
              </a:extLst>
            </a:blip>
            <a:srcRect l="1918" t="3271" r="2348" b="4001"/>
            <a:stretch>
              <a:fillRect/>
            </a:stretch>
          </p:blipFill>
          <p:spPr bwMode="auto">
            <a:xfrm>
              <a:off x="5845175" y="6743700"/>
              <a:ext cx="3587750" cy="26066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Fink_CC4.jpg"/>
            <p:cNvPicPr>
              <a:picLocks noChangeAspect="1"/>
            </p:cNvPicPr>
            <p:nvPr/>
          </p:nvPicPr>
          <p:blipFill>
            <a:blip r:embed="rId4" cstate="print">
              <a:extLst>
                <a:ext uri="{28A0092B-C50C-407E-A947-70E740481C1C}">
                  <a14:useLocalDpi xmlns:a14="http://schemas.microsoft.com/office/drawing/2010/main" val="0"/>
                </a:ext>
              </a:extLst>
            </a:blip>
            <a:srcRect b="53156"/>
            <a:stretch>
              <a:fillRect/>
            </a:stretch>
          </p:blipFill>
          <p:spPr bwMode="auto">
            <a:xfrm>
              <a:off x="2446338" y="3825875"/>
              <a:ext cx="2209800" cy="127952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CC4 - Leveled Word Lists_Page_1.jpg"/>
            <p:cNvPicPr>
              <a:picLocks noChangeAspect="1"/>
            </p:cNvPicPr>
            <p:nvPr/>
          </p:nvPicPr>
          <p:blipFill>
            <a:blip r:embed="rId5" cstate="print">
              <a:extLst>
                <a:ext uri="{28A0092B-C50C-407E-A947-70E740481C1C}">
                  <a14:useLocalDpi xmlns:a14="http://schemas.microsoft.com/office/drawing/2010/main" val="0"/>
                </a:ext>
              </a:extLst>
            </a:blip>
            <a:srcRect l="4567" t="4968" r="6210"/>
            <a:stretch>
              <a:fillRect/>
            </a:stretch>
          </p:blipFill>
          <p:spPr bwMode="auto">
            <a:xfrm>
              <a:off x="6172200" y="3817938"/>
              <a:ext cx="2079625" cy="28352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Right Arrow 5"/>
            <p:cNvSpPr/>
            <p:nvPr/>
          </p:nvSpPr>
          <p:spPr>
            <a:xfrm rot="1607343" flipV="1">
              <a:off x="6488113" y="6423025"/>
              <a:ext cx="1677987" cy="80963"/>
            </a:xfrm>
            <a:prstGeom prst="rightArrow">
              <a:avLst/>
            </a:prstGeom>
            <a:solidFill>
              <a:schemeClr val="tx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pic>
          <p:nvPicPr>
            <p:cNvPr id="7" name="Picture 6" descr="4 How to Care for a Cat - student copy_Page_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93938" y="5105400"/>
              <a:ext cx="3200400" cy="3910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ight Arrow 7"/>
            <p:cNvSpPr/>
            <p:nvPr/>
          </p:nvSpPr>
          <p:spPr>
            <a:xfrm rot="2128976">
              <a:off x="3836988" y="5111750"/>
              <a:ext cx="2708275" cy="92075"/>
            </a:xfrm>
            <a:prstGeom prst="rightArrow">
              <a:avLst/>
            </a:prstGeom>
            <a:solidFill>
              <a:schemeClr val="tx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Right Arrow 8"/>
            <p:cNvSpPr/>
            <p:nvPr/>
          </p:nvSpPr>
          <p:spPr>
            <a:xfrm rot="11364742" flipV="1">
              <a:off x="4957763" y="6616700"/>
              <a:ext cx="2955925" cy="100013"/>
            </a:xfrm>
            <a:prstGeom prst="rightArrow">
              <a:avLst/>
            </a:prstGeom>
            <a:solidFill>
              <a:schemeClr val="tx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TextBox 19"/>
            <p:cNvSpPr txBox="1"/>
            <p:nvPr/>
          </p:nvSpPr>
          <p:spPr>
            <a:xfrm>
              <a:off x="8361363" y="3890963"/>
              <a:ext cx="920750" cy="2746375"/>
            </a:xfrm>
            <a:prstGeom prst="rect">
              <a:avLst/>
            </a:prstGeom>
            <a:solidFill>
              <a:schemeClr val="bg1"/>
            </a:solidFill>
            <a:ln w="6350">
              <a:solidFill>
                <a:schemeClr val="accent1">
                  <a:shade val="50000"/>
                </a:schemeClr>
              </a:solidFill>
            </a:ln>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ts val="1000"/>
                </a:lnSpc>
              </a:pPr>
              <a:r>
                <a:rPr lang="en-US" sz="900" b="1">
                  <a:solidFill>
                    <a:srgbClr val="FF0000"/>
                  </a:solidFill>
                </a:rPr>
                <a:t>Decoding and Spelling:</a:t>
              </a:r>
            </a:p>
            <a:p>
              <a:pPr>
                <a:lnSpc>
                  <a:spcPts val="900"/>
                </a:lnSpc>
              </a:pPr>
              <a:r>
                <a:rPr lang="en-US" sz="900" b="1"/>
                <a:t>Students decode new words by recognizing known letter</a:t>
              </a:r>
              <a:r>
                <a:rPr lang="en-US" sz="900" b="1" baseline="0"/>
                <a:t> patterns from Chunk Chart, and making analogies to new words in Leveled Lists (moving from known helping words to new words).</a:t>
              </a:r>
              <a:endParaRPr lang="en-US" sz="900" b="1"/>
            </a:p>
          </p:txBody>
        </p:sp>
        <p:sp>
          <p:nvSpPr>
            <p:cNvPr id="11" name="TextBox 20"/>
            <p:cNvSpPr txBox="1"/>
            <p:nvPr/>
          </p:nvSpPr>
          <p:spPr>
            <a:xfrm>
              <a:off x="6627813" y="7429500"/>
              <a:ext cx="1276350" cy="928688"/>
            </a:xfrm>
            <a:prstGeom prst="rect">
              <a:avLst/>
            </a:prstGeom>
            <a:solidFill>
              <a:schemeClr val="bg1"/>
            </a:solidFill>
            <a:ln w="6350">
              <a:solidFill>
                <a:schemeClr val="accent1">
                  <a:shade val="50000"/>
                </a:schemeClr>
              </a:solidFill>
            </a:ln>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ts val="900"/>
                </a:lnSpc>
              </a:pPr>
              <a:r>
                <a:rPr lang="en-US" sz="900" b="1">
                  <a:solidFill>
                    <a:srgbClr val="FF0000"/>
                  </a:solidFill>
                </a:rPr>
                <a:t>Spelling:</a:t>
              </a:r>
            </a:p>
            <a:p>
              <a:pPr>
                <a:lnSpc>
                  <a:spcPts val="900"/>
                </a:lnSpc>
              </a:pPr>
              <a:r>
                <a:rPr lang="en-US" sz="900" b="1"/>
                <a:t>Students write words from the</a:t>
              </a:r>
              <a:r>
                <a:rPr lang="en-US" sz="900" b="1" baseline="0"/>
                <a:t> Leveled Lists in Match-O Game Grids under the matching chunk and helping word.</a:t>
              </a:r>
              <a:endParaRPr lang="en-US" sz="900" b="1"/>
            </a:p>
          </p:txBody>
        </p:sp>
        <p:sp>
          <p:nvSpPr>
            <p:cNvPr id="12" name="TextBox 21"/>
            <p:cNvSpPr txBox="1"/>
            <p:nvPr/>
          </p:nvSpPr>
          <p:spPr>
            <a:xfrm>
              <a:off x="2906713" y="6242050"/>
              <a:ext cx="1604962" cy="1128713"/>
            </a:xfrm>
            <a:prstGeom prst="rect">
              <a:avLst/>
            </a:prstGeom>
            <a:solidFill>
              <a:schemeClr val="bg1"/>
            </a:solidFill>
            <a:ln w="6350">
              <a:solidFill>
                <a:schemeClr val="accent1">
                  <a:shade val="50000"/>
                </a:schemeClr>
              </a:solidFill>
            </a:ln>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ts val="1000"/>
                </a:lnSpc>
              </a:pPr>
              <a:r>
                <a:rPr lang="en-US" sz="900" b="1">
                  <a:solidFill>
                    <a:srgbClr val="FF0000"/>
                  </a:solidFill>
                </a:rPr>
                <a:t>Reading:</a:t>
              </a:r>
            </a:p>
            <a:p>
              <a:pPr>
                <a:lnSpc>
                  <a:spcPts val="1000"/>
                </a:lnSpc>
              </a:pPr>
              <a:r>
                <a:rPr lang="en-US" sz="900" b="1"/>
                <a:t>Students read</a:t>
              </a:r>
              <a:r>
                <a:rPr lang="en-US" sz="900" b="1" baseline="0"/>
                <a:t> a story with picture support.  The story's decodable text has embedded chunks from all the charts the student has covered to that point.</a:t>
              </a:r>
              <a:endParaRPr lang="en-US" sz="900" b="1"/>
            </a:p>
          </p:txBody>
        </p:sp>
        <p:sp>
          <p:nvSpPr>
            <p:cNvPr id="13" name="TextBox 18"/>
            <p:cNvSpPr txBox="1"/>
            <p:nvPr/>
          </p:nvSpPr>
          <p:spPr>
            <a:xfrm>
              <a:off x="4767263" y="3911600"/>
              <a:ext cx="1146175" cy="1511300"/>
            </a:xfrm>
            <a:prstGeom prst="rect">
              <a:avLst/>
            </a:prstGeom>
            <a:solidFill>
              <a:schemeClr val="bg1"/>
            </a:solidFill>
            <a:ln w="6350">
              <a:solidFill>
                <a:schemeClr val="accent1">
                  <a:shade val="50000"/>
                </a:schemeClr>
              </a:solidFill>
            </a:ln>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ts val="1000"/>
                </a:lnSpc>
              </a:pPr>
              <a:r>
                <a:rPr lang="en-US" sz="900" b="1">
                  <a:solidFill>
                    <a:srgbClr val="FF0000"/>
                  </a:solidFill>
                </a:rPr>
                <a:t>Decoding:</a:t>
              </a:r>
              <a:r>
                <a:rPr lang="en-US" sz="900"/>
                <a:t>  </a:t>
              </a:r>
            </a:p>
            <a:p>
              <a:pPr>
                <a:lnSpc>
                  <a:spcPts val="900"/>
                </a:lnSpc>
              </a:pPr>
              <a:r>
                <a:rPr lang="en-US" sz="900" b="1"/>
                <a:t>Chunk Charts help students</a:t>
              </a:r>
              <a:r>
                <a:rPr lang="en-US" sz="900" b="1" baseline="0"/>
                <a:t> learn</a:t>
              </a:r>
              <a:r>
                <a:rPr lang="en-US" sz="900" b="1"/>
                <a:t> sounds  and letter patterns of 64 common chunks.  </a:t>
              </a:r>
            </a:p>
            <a:p>
              <a:pPr>
                <a:lnSpc>
                  <a:spcPts val="900"/>
                </a:lnSpc>
              </a:pPr>
              <a:endParaRPr lang="en-US" sz="900" b="1"/>
            </a:p>
            <a:p>
              <a:pPr>
                <a:lnSpc>
                  <a:spcPts val="900"/>
                </a:lnSpc>
              </a:pPr>
              <a:r>
                <a:rPr lang="en-US" sz="900" b="1"/>
                <a:t>Helping words</a:t>
              </a:r>
              <a:r>
                <a:rPr lang="en-US" sz="900" b="1" baseline="0"/>
                <a:t> and pictures make the chunks and patterns easy to remember.</a:t>
              </a:r>
              <a:endParaRPr lang="en-US" sz="900" b="1"/>
            </a:p>
          </p:txBody>
        </p:sp>
        <p:sp>
          <p:nvSpPr>
            <p:cNvPr id="14" name="Oval 13"/>
            <p:cNvSpPr/>
            <p:nvPr/>
          </p:nvSpPr>
          <p:spPr>
            <a:xfrm>
              <a:off x="8058150" y="6835775"/>
              <a:ext cx="223838" cy="217488"/>
            </a:xfrm>
            <a:prstGeom prst="ellipse">
              <a:avLst/>
            </a:prstGeom>
            <a:noFill/>
            <a:ln>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
          <p:nvSpPr>
            <p:cNvPr id="15" name="Oval 14"/>
            <p:cNvSpPr/>
            <p:nvPr/>
          </p:nvSpPr>
          <p:spPr>
            <a:xfrm>
              <a:off x="4786313" y="6343650"/>
              <a:ext cx="139700" cy="141288"/>
            </a:xfrm>
            <a:prstGeom prst="ellipse">
              <a:avLst/>
            </a:prstGeom>
            <a:noFill/>
            <a:ln>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
          <p:nvSpPr>
            <p:cNvPr id="16" name="Oval 15"/>
            <p:cNvSpPr/>
            <p:nvPr/>
          </p:nvSpPr>
          <p:spPr>
            <a:xfrm>
              <a:off x="6442075" y="5975350"/>
              <a:ext cx="131763" cy="141288"/>
            </a:xfrm>
            <a:prstGeom prst="ellipse">
              <a:avLst/>
            </a:prstGeom>
            <a:noFill/>
            <a:ln>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
          <p:nvSpPr>
            <p:cNvPr id="17" name="Oval 16"/>
            <p:cNvSpPr/>
            <p:nvPr/>
          </p:nvSpPr>
          <p:spPr>
            <a:xfrm>
              <a:off x="3897313" y="4205288"/>
              <a:ext cx="141287" cy="141287"/>
            </a:xfrm>
            <a:prstGeom prst="ellipse">
              <a:avLst/>
            </a:prstGeom>
            <a:noFill/>
            <a:ln>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grpSp>
      <p:sp>
        <p:nvSpPr>
          <p:cNvPr id="19" name="TextBox 18"/>
          <p:cNvSpPr txBox="1"/>
          <p:nvPr/>
        </p:nvSpPr>
        <p:spPr>
          <a:xfrm>
            <a:off x="1447800" y="282059"/>
            <a:ext cx="5715000" cy="707886"/>
          </a:xfrm>
          <a:prstGeom prst="rect">
            <a:avLst/>
          </a:prstGeom>
          <a:solidFill>
            <a:schemeClr val="bg1"/>
          </a:solidFill>
        </p:spPr>
        <p:txBody>
          <a:bodyPr wrap="square" rtlCol="0">
            <a:spAutoFit/>
          </a:bodyPr>
          <a:lstStyle/>
          <a:p>
            <a:pPr algn="ctr"/>
            <a:r>
              <a:rPr lang="en-US" sz="4000" b="1" dirty="0" smtClean="0">
                <a:solidFill>
                  <a:srgbClr val="FF0000"/>
                </a:solidFill>
              </a:rPr>
              <a:t>Applying Chunks to Text</a:t>
            </a:r>
            <a:endParaRPr lang="en-US" sz="4000" b="1" dirty="0">
              <a:solidFill>
                <a:srgbClr val="FF0000"/>
              </a:solidFill>
            </a:endParaRPr>
          </a:p>
        </p:txBody>
      </p:sp>
    </p:spTree>
    <p:extLst>
      <p:ext uri="{BB962C8B-B14F-4D97-AF65-F5344CB8AC3E}">
        <p14:creationId xmlns:p14="http://schemas.microsoft.com/office/powerpoint/2010/main" val="1772017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48916" y="989945"/>
            <a:ext cx="8305800" cy="563945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81000" y="282059"/>
            <a:ext cx="8305800" cy="707886"/>
          </a:xfrm>
          <a:prstGeom prst="rect">
            <a:avLst/>
          </a:prstGeom>
          <a:solidFill>
            <a:schemeClr val="bg1"/>
          </a:solidFill>
        </p:spPr>
        <p:txBody>
          <a:bodyPr wrap="square" rtlCol="0">
            <a:spAutoFit/>
          </a:bodyPr>
          <a:lstStyle/>
          <a:p>
            <a:pPr algn="ctr"/>
            <a:r>
              <a:rPr lang="en-US" sz="4000" b="1" dirty="0" smtClean="0">
                <a:solidFill>
                  <a:srgbClr val="FF0000"/>
                </a:solidFill>
              </a:rPr>
              <a:t>Applying Chunks to Text – BR 1</a:t>
            </a:r>
            <a:endParaRPr lang="en-US" sz="4000" b="1" dirty="0">
              <a:solidFill>
                <a:srgbClr val="FF0000"/>
              </a:solidFill>
            </a:endParaRPr>
          </a:p>
        </p:txBody>
      </p:sp>
      <p:pic>
        <p:nvPicPr>
          <p:cNvPr id="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399"/>
            <a:ext cx="1752600" cy="21925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295400"/>
            <a:ext cx="1729372" cy="21455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25" name="Group 24"/>
          <p:cNvGrpSpPr/>
          <p:nvPr/>
        </p:nvGrpSpPr>
        <p:grpSpPr>
          <a:xfrm>
            <a:off x="609600" y="4076700"/>
            <a:ext cx="3276600" cy="2057400"/>
            <a:chOff x="685800" y="3962400"/>
            <a:chExt cx="3606811" cy="2286327"/>
          </a:xfrm>
        </p:grpSpPr>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962400"/>
              <a:ext cx="1829062" cy="22863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863" y="3962400"/>
              <a:ext cx="1777748" cy="228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1127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4800" y="4114800"/>
            <a:ext cx="1640797" cy="2019006"/>
          </a:xfrm>
          <a:prstGeom prst="rect">
            <a:avLst/>
          </a:prstGeom>
          <a:noFill/>
          <a:ln w="9525" cap="flat">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3" name="TextBox 22"/>
          <p:cNvSpPr txBox="1"/>
          <p:nvPr/>
        </p:nvSpPr>
        <p:spPr>
          <a:xfrm>
            <a:off x="4533900" y="1524000"/>
            <a:ext cx="3924300" cy="2092881"/>
          </a:xfrm>
          <a:prstGeom prst="rect">
            <a:avLst/>
          </a:prstGeom>
          <a:noFill/>
        </p:spPr>
        <p:txBody>
          <a:bodyPr wrap="square" rtlCol="0">
            <a:spAutoFit/>
          </a:bodyPr>
          <a:lstStyle/>
          <a:p>
            <a:r>
              <a:rPr lang="en-US" b="1" u="sng" dirty="0" smtClean="0"/>
              <a:t>Beginning Reader Stories</a:t>
            </a:r>
            <a:r>
              <a:rPr lang="en-US" b="1" dirty="0" smtClean="0"/>
              <a:t> 1-5</a:t>
            </a:r>
          </a:p>
          <a:p>
            <a:r>
              <a:rPr lang="en-US" sz="1600" dirty="0" smtClean="0"/>
              <a:t>High Frequency Words (whole word)</a:t>
            </a:r>
          </a:p>
          <a:p>
            <a:r>
              <a:rPr lang="en-US" sz="1600" dirty="0" smtClean="0"/>
              <a:t>Beginning letter sounds</a:t>
            </a:r>
          </a:p>
          <a:p>
            <a:r>
              <a:rPr lang="en-US" sz="1600" dirty="0" smtClean="0"/>
              <a:t>Using picture to read text</a:t>
            </a:r>
          </a:p>
          <a:p>
            <a:r>
              <a:rPr lang="en-US" sz="1600" dirty="0" smtClean="0"/>
              <a:t>Consistent structure</a:t>
            </a:r>
          </a:p>
          <a:p>
            <a:r>
              <a:rPr lang="en-US" sz="1600" dirty="0" smtClean="0"/>
              <a:t>Clear Kindergarten font and word spacing</a:t>
            </a:r>
          </a:p>
          <a:p>
            <a:r>
              <a:rPr lang="en-US" sz="1600" dirty="0" smtClean="0"/>
              <a:t>Relating text to self</a:t>
            </a:r>
          </a:p>
          <a:p>
            <a:r>
              <a:rPr lang="en-US" sz="1600" dirty="0" smtClean="0"/>
              <a:t>Using text to complete picture</a:t>
            </a:r>
          </a:p>
        </p:txBody>
      </p:sp>
      <p:sp>
        <p:nvSpPr>
          <p:cNvPr id="26" name="TextBox 25"/>
          <p:cNvSpPr txBox="1"/>
          <p:nvPr/>
        </p:nvSpPr>
        <p:spPr>
          <a:xfrm>
            <a:off x="6096000" y="4505088"/>
            <a:ext cx="2286000" cy="1200329"/>
          </a:xfrm>
          <a:prstGeom prst="rect">
            <a:avLst/>
          </a:prstGeom>
          <a:solidFill>
            <a:srgbClr val="FFFF00"/>
          </a:solidFill>
        </p:spPr>
        <p:txBody>
          <a:bodyPr wrap="square" rtlCol="0">
            <a:spAutoFit/>
          </a:bodyPr>
          <a:lstStyle/>
          <a:p>
            <a:r>
              <a:rPr lang="en-US" b="1" dirty="0" smtClean="0"/>
              <a:t>Students work on stories 1-5 while they are being introduced to Blends and Chunks.</a:t>
            </a:r>
            <a:endParaRPr lang="en-US" b="1" dirty="0"/>
          </a:p>
        </p:txBody>
      </p:sp>
    </p:spTree>
    <p:extLst>
      <p:ext uri="{BB962C8B-B14F-4D97-AF65-F5344CB8AC3E}">
        <p14:creationId xmlns:p14="http://schemas.microsoft.com/office/powerpoint/2010/main" val="159703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81000" y="989945"/>
            <a:ext cx="8305800" cy="563945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81000" y="282059"/>
            <a:ext cx="8305800" cy="707886"/>
          </a:xfrm>
          <a:prstGeom prst="rect">
            <a:avLst/>
          </a:prstGeom>
          <a:solidFill>
            <a:schemeClr val="bg1"/>
          </a:solidFill>
        </p:spPr>
        <p:txBody>
          <a:bodyPr wrap="square" rtlCol="0">
            <a:spAutoFit/>
          </a:bodyPr>
          <a:lstStyle/>
          <a:p>
            <a:pPr algn="ctr"/>
            <a:r>
              <a:rPr lang="en-US" sz="4000" b="1" dirty="0" smtClean="0">
                <a:solidFill>
                  <a:srgbClr val="FF0000"/>
                </a:solidFill>
              </a:rPr>
              <a:t>Applying Chunks to Text – BR 2</a:t>
            </a:r>
            <a:endParaRPr lang="en-US" sz="4000" b="1" dirty="0">
              <a:solidFill>
                <a:srgbClr val="FF0000"/>
              </a:solidFill>
            </a:endParaRP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2151770" cy="22753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09671"/>
            <a:ext cx="2151770" cy="26503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5410200" y="4114800"/>
            <a:ext cx="3124200" cy="1754326"/>
          </a:xfrm>
          <a:prstGeom prst="rect">
            <a:avLst/>
          </a:prstGeom>
          <a:solidFill>
            <a:srgbClr val="FFFF00"/>
          </a:solidFill>
        </p:spPr>
        <p:txBody>
          <a:bodyPr wrap="square" rtlCol="0">
            <a:spAutoFit/>
          </a:bodyPr>
          <a:lstStyle/>
          <a:p>
            <a:r>
              <a:rPr lang="en-US" b="1" u="sng" dirty="0" smtClean="0"/>
              <a:t>Transition Story</a:t>
            </a:r>
          </a:p>
          <a:p>
            <a:r>
              <a:rPr lang="en-US" b="1" dirty="0" smtClean="0"/>
              <a:t>For stories 6-10, students will rely mostly on phonics and much less on pictures, HF words, and beginning letter sounds</a:t>
            </a:r>
            <a:endParaRPr lang="en-US" b="1" dirty="0"/>
          </a:p>
        </p:txBody>
      </p:sp>
      <p:sp>
        <p:nvSpPr>
          <p:cNvPr id="11" name="TextBox 10"/>
          <p:cNvSpPr txBox="1"/>
          <p:nvPr/>
        </p:nvSpPr>
        <p:spPr>
          <a:xfrm>
            <a:off x="2895600" y="1143000"/>
            <a:ext cx="5562600" cy="2492990"/>
          </a:xfrm>
          <a:prstGeom prst="rect">
            <a:avLst/>
          </a:prstGeom>
          <a:noFill/>
        </p:spPr>
        <p:txBody>
          <a:bodyPr wrap="square" rtlCol="0">
            <a:spAutoFit/>
          </a:bodyPr>
          <a:lstStyle/>
          <a:p>
            <a:r>
              <a:rPr lang="en-US" b="1" u="sng" dirty="0" smtClean="0"/>
              <a:t>Beginning Reader Practice Story</a:t>
            </a:r>
            <a:r>
              <a:rPr lang="en-US" b="1" dirty="0" smtClean="0"/>
              <a:t> (bridge to stories 6-10)</a:t>
            </a:r>
          </a:p>
          <a:p>
            <a:r>
              <a:rPr lang="en-US" sz="1600" dirty="0" smtClean="0"/>
              <a:t>Walks students through applying phonics strategies:</a:t>
            </a:r>
          </a:p>
          <a:p>
            <a:r>
              <a:rPr lang="en-US" sz="1600" dirty="0"/>
              <a:t> </a:t>
            </a:r>
            <a:r>
              <a:rPr lang="en-US" sz="1600" dirty="0" smtClean="0"/>
              <a:t>- finding/highlighting Chunks (as in Match-O)</a:t>
            </a:r>
          </a:p>
          <a:p>
            <a:r>
              <a:rPr lang="en-US" sz="1600" dirty="0"/>
              <a:t> </a:t>
            </a:r>
            <a:r>
              <a:rPr lang="en-US" sz="1600" dirty="0" smtClean="0"/>
              <a:t>- finding Blends (decoding mark)</a:t>
            </a:r>
          </a:p>
          <a:p>
            <a:r>
              <a:rPr lang="en-US" sz="1600" dirty="0" smtClean="0"/>
              <a:t> - noticing HF words</a:t>
            </a:r>
          </a:p>
          <a:p>
            <a:endParaRPr lang="en-US" sz="1000" dirty="0" smtClean="0"/>
          </a:p>
          <a:p>
            <a:r>
              <a:rPr lang="en-US" sz="1600" dirty="0" smtClean="0"/>
              <a:t>Comprehension activities:</a:t>
            </a:r>
          </a:p>
          <a:p>
            <a:r>
              <a:rPr lang="en-US" sz="1600" dirty="0"/>
              <a:t> </a:t>
            </a:r>
            <a:r>
              <a:rPr lang="en-US" sz="1600" dirty="0" smtClean="0"/>
              <a:t>- use text to complete picture</a:t>
            </a:r>
          </a:p>
          <a:p>
            <a:r>
              <a:rPr lang="en-US" sz="1600" dirty="0"/>
              <a:t> </a:t>
            </a:r>
            <a:r>
              <a:rPr lang="en-US" sz="1600" dirty="0" smtClean="0"/>
              <a:t>- quiz question strategy </a:t>
            </a:r>
          </a:p>
          <a:p>
            <a:r>
              <a:rPr lang="en-US" sz="1600" dirty="0"/>
              <a:t> </a:t>
            </a:r>
            <a:r>
              <a:rPr lang="en-US" sz="1600" dirty="0" smtClean="0"/>
              <a:t>   (finding text in story that matches question text)</a:t>
            </a:r>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809672"/>
            <a:ext cx="2146348" cy="26503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40409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81000" y="989945"/>
            <a:ext cx="8305800" cy="563945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81000" y="282059"/>
            <a:ext cx="8305800" cy="707886"/>
          </a:xfrm>
          <a:prstGeom prst="rect">
            <a:avLst/>
          </a:prstGeom>
          <a:solidFill>
            <a:schemeClr val="bg1"/>
          </a:solidFill>
        </p:spPr>
        <p:txBody>
          <a:bodyPr wrap="square" rtlCol="0">
            <a:spAutoFit/>
          </a:bodyPr>
          <a:lstStyle/>
          <a:p>
            <a:pPr algn="ctr"/>
            <a:r>
              <a:rPr lang="en-US" sz="4000" b="1" dirty="0" smtClean="0">
                <a:solidFill>
                  <a:srgbClr val="FF0000"/>
                </a:solidFill>
              </a:rPr>
              <a:t>Applying Chunks to Text – ER</a:t>
            </a:r>
            <a:endParaRPr lang="en-US" sz="4000" b="1" dirty="0">
              <a:solidFill>
                <a:srgbClr val="FF0000"/>
              </a:solidFill>
            </a:endParaRPr>
          </a:p>
        </p:txBody>
      </p:sp>
      <p:sp>
        <p:nvSpPr>
          <p:cNvPr id="11" name="TextBox 10"/>
          <p:cNvSpPr txBox="1"/>
          <p:nvPr/>
        </p:nvSpPr>
        <p:spPr>
          <a:xfrm>
            <a:off x="2819400" y="5678269"/>
            <a:ext cx="5638800" cy="646331"/>
          </a:xfrm>
          <a:prstGeom prst="rect">
            <a:avLst/>
          </a:prstGeom>
          <a:solidFill>
            <a:srgbClr val="FFFF00"/>
          </a:solidFill>
        </p:spPr>
        <p:txBody>
          <a:bodyPr wrap="square" rtlCol="0">
            <a:spAutoFit/>
          </a:bodyPr>
          <a:lstStyle/>
          <a:p>
            <a:r>
              <a:rPr lang="en-US" b="1" dirty="0" smtClean="0"/>
              <a:t>ER students are introduced to Blends and Chunks before starting the stories.  </a:t>
            </a:r>
            <a:endParaRPr lang="en-US" b="1" dirty="0"/>
          </a:p>
        </p:txBody>
      </p:sp>
      <p:sp>
        <p:nvSpPr>
          <p:cNvPr id="12" name="TextBox 11"/>
          <p:cNvSpPr txBox="1"/>
          <p:nvPr/>
        </p:nvSpPr>
        <p:spPr>
          <a:xfrm>
            <a:off x="4191000" y="1143000"/>
            <a:ext cx="4419600" cy="4247317"/>
          </a:xfrm>
          <a:prstGeom prst="rect">
            <a:avLst/>
          </a:prstGeom>
          <a:noFill/>
        </p:spPr>
        <p:txBody>
          <a:bodyPr wrap="square" rtlCol="0">
            <a:spAutoFit/>
          </a:bodyPr>
          <a:lstStyle/>
          <a:p>
            <a:r>
              <a:rPr lang="en-US" sz="2000" b="1" u="sng" dirty="0" smtClean="0"/>
              <a:t>Early Reader Stories</a:t>
            </a:r>
            <a:endParaRPr lang="en-US" sz="2000" b="1" dirty="0" smtClean="0"/>
          </a:p>
          <a:p>
            <a:r>
              <a:rPr lang="en-US" sz="1600" b="1" dirty="0" smtClean="0"/>
              <a:t>Applying phonics strategies</a:t>
            </a:r>
            <a:r>
              <a:rPr lang="en-US" sz="1600" dirty="0" smtClean="0"/>
              <a:t>:</a:t>
            </a:r>
          </a:p>
          <a:p>
            <a:r>
              <a:rPr lang="en-US" sz="1600" dirty="0"/>
              <a:t> </a:t>
            </a:r>
            <a:r>
              <a:rPr lang="en-US" sz="1600" dirty="0" smtClean="0"/>
              <a:t>- finding/highlighting Chunks (as in Match-O)</a:t>
            </a:r>
          </a:p>
          <a:p>
            <a:r>
              <a:rPr lang="en-US" sz="1600" dirty="0"/>
              <a:t> </a:t>
            </a:r>
            <a:r>
              <a:rPr lang="en-US" sz="1600" dirty="0" smtClean="0"/>
              <a:t>- finding Blends (decoding mark)</a:t>
            </a:r>
          </a:p>
          <a:p>
            <a:r>
              <a:rPr lang="en-US" sz="1600" dirty="0" smtClean="0"/>
              <a:t> - noticing HF words</a:t>
            </a:r>
          </a:p>
          <a:p>
            <a:endParaRPr lang="en-US" sz="1000" dirty="0" smtClean="0"/>
          </a:p>
          <a:p>
            <a:r>
              <a:rPr lang="en-US" sz="1600" b="1" dirty="0" smtClean="0"/>
              <a:t>Comprehension activities</a:t>
            </a:r>
            <a:r>
              <a:rPr lang="en-US" sz="1600" dirty="0" smtClean="0"/>
              <a:t>:</a:t>
            </a:r>
          </a:p>
          <a:p>
            <a:r>
              <a:rPr lang="en-US" sz="1600" dirty="0"/>
              <a:t> </a:t>
            </a:r>
            <a:r>
              <a:rPr lang="en-US" sz="1600" dirty="0" smtClean="0"/>
              <a:t>- use text to make picture for each chapter</a:t>
            </a:r>
          </a:p>
          <a:p>
            <a:r>
              <a:rPr lang="en-US" sz="1600" dirty="0"/>
              <a:t> </a:t>
            </a:r>
            <a:r>
              <a:rPr lang="en-US" sz="1600" dirty="0" smtClean="0"/>
              <a:t>- retell activity</a:t>
            </a:r>
          </a:p>
          <a:p>
            <a:r>
              <a:rPr lang="en-US" sz="1600" dirty="0"/>
              <a:t> </a:t>
            </a:r>
            <a:r>
              <a:rPr lang="en-US" sz="1600" dirty="0" smtClean="0"/>
              <a:t>- quiz question strategy </a:t>
            </a:r>
          </a:p>
          <a:p>
            <a:r>
              <a:rPr lang="en-US" sz="1600" dirty="0"/>
              <a:t> </a:t>
            </a:r>
            <a:r>
              <a:rPr lang="en-US" sz="1600" dirty="0" smtClean="0"/>
              <a:t>   (finding text in story that matches question text)</a:t>
            </a:r>
          </a:p>
          <a:p>
            <a:endParaRPr lang="en-US" sz="1600" dirty="0"/>
          </a:p>
          <a:p>
            <a:r>
              <a:rPr lang="en-US" sz="1600" b="1" dirty="0" smtClean="0"/>
              <a:t>Building Fluency</a:t>
            </a:r>
            <a:r>
              <a:rPr lang="en-US" sz="1600" dirty="0" smtClean="0"/>
              <a:t>:</a:t>
            </a:r>
          </a:p>
          <a:p>
            <a:r>
              <a:rPr lang="en-US" sz="1600" dirty="0"/>
              <a:t> </a:t>
            </a:r>
            <a:r>
              <a:rPr lang="en-US" sz="1600" dirty="0" smtClean="0"/>
              <a:t>- introduce story via chapter book</a:t>
            </a:r>
          </a:p>
          <a:p>
            <a:r>
              <a:rPr lang="en-US" sz="1600" dirty="0"/>
              <a:t> </a:t>
            </a:r>
            <a:r>
              <a:rPr lang="en-US" sz="1600" dirty="0" smtClean="0"/>
              <a:t>- reread story as full page of text </a:t>
            </a:r>
          </a:p>
          <a:p>
            <a:r>
              <a:rPr lang="en-US" sz="1600" dirty="0"/>
              <a:t> </a:t>
            </a:r>
            <a:r>
              <a:rPr lang="en-US" sz="1600" dirty="0" smtClean="0"/>
              <a:t>  (with or without chunks underlined as needed)</a:t>
            </a:r>
          </a:p>
          <a:p>
            <a:r>
              <a:rPr lang="en-US" sz="1600" dirty="0" smtClean="0"/>
              <a:t>- more text per page with each successive story</a:t>
            </a:r>
          </a:p>
        </p:txBody>
      </p:sp>
      <p:pic>
        <p:nvPicPr>
          <p:cNvPr id="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1"/>
            <a:ext cx="1295400" cy="17467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2" name="Group 1"/>
          <p:cNvGrpSpPr/>
          <p:nvPr/>
        </p:nvGrpSpPr>
        <p:grpSpPr>
          <a:xfrm>
            <a:off x="629653" y="4114800"/>
            <a:ext cx="1720516" cy="2292316"/>
            <a:chOff x="255318" y="1752600"/>
            <a:chExt cx="3411653" cy="4736627"/>
          </a:xfrm>
        </p:grpSpPr>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318" y="1752600"/>
              <a:ext cx="2724173" cy="37520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2743200"/>
              <a:ext cx="2752571" cy="37460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3469" y="1066801"/>
            <a:ext cx="1273131" cy="17438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0" y="1889969"/>
            <a:ext cx="1219200" cy="16367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H="1" flipV="1">
            <a:off x="3352800" y="1447800"/>
            <a:ext cx="990600" cy="4286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3505200" y="1752600"/>
            <a:ext cx="838200" cy="12422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3338945" y="4724400"/>
            <a:ext cx="1004455" cy="5840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31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40034" y="2770511"/>
            <a:ext cx="1109863" cy="15123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6" name="Straight Arrow Connector 35"/>
          <p:cNvCxnSpPr/>
          <p:nvPr/>
        </p:nvCxnSpPr>
        <p:spPr>
          <a:xfrm flipH="1">
            <a:off x="3788810" y="3486179"/>
            <a:ext cx="567249" cy="215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3657600" y="2514600"/>
            <a:ext cx="685800" cy="7520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506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81000" y="989945"/>
            <a:ext cx="8305800" cy="563945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81000" y="282059"/>
            <a:ext cx="8305800" cy="707886"/>
          </a:xfrm>
          <a:prstGeom prst="rect">
            <a:avLst/>
          </a:prstGeom>
          <a:solidFill>
            <a:schemeClr val="bg1"/>
          </a:solidFill>
        </p:spPr>
        <p:txBody>
          <a:bodyPr wrap="square" rtlCol="0">
            <a:spAutoFit/>
          </a:bodyPr>
          <a:lstStyle/>
          <a:p>
            <a:pPr algn="ctr"/>
            <a:r>
              <a:rPr lang="en-US" sz="4000" b="1" dirty="0" smtClean="0">
                <a:solidFill>
                  <a:srgbClr val="FF0000"/>
                </a:solidFill>
              </a:rPr>
              <a:t>Applying Chunks to Text – DR</a:t>
            </a:r>
            <a:endParaRPr lang="en-US" sz="4000" b="1" dirty="0">
              <a:solidFill>
                <a:srgbClr val="FF0000"/>
              </a:solidFill>
            </a:endParaRPr>
          </a:p>
        </p:txBody>
      </p:sp>
      <p:sp>
        <p:nvSpPr>
          <p:cNvPr id="11" name="TextBox 10"/>
          <p:cNvSpPr txBox="1"/>
          <p:nvPr/>
        </p:nvSpPr>
        <p:spPr>
          <a:xfrm>
            <a:off x="4191000" y="5486400"/>
            <a:ext cx="4114800" cy="646331"/>
          </a:xfrm>
          <a:prstGeom prst="rect">
            <a:avLst/>
          </a:prstGeom>
          <a:solidFill>
            <a:srgbClr val="FFFF00"/>
          </a:solidFill>
        </p:spPr>
        <p:txBody>
          <a:bodyPr wrap="square" rtlCol="0">
            <a:spAutoFit/>
          </a:bodyPr>
          <a:lstStyle/>
          <a:p>
            <a:r>
              <a:rPr lang="en-US" b="1" dirty="0" smtClean="0"/>
              <a:t>DR stories cover different genres and include 17 nonfiction units</a:t>
            </a:r>
            <a:endParaRPr lang="en-US" b="1" dirty="0"/>
          </a:p>
        </p:txBody>
      </p:sp>
      <p:sp>
        <p:nvSpPr>
          <p:cNvPr id="12" name="TextBox 11"/>
          <p:cNvSpPr txBox="1"/>
          <p:nvPr/>
        </p:nvSpPr>
        <p:spPr>
          <a:xfrm>
            <a:off x="4072434" y="1143000"/>
            <a:ext cx="4538166" cy="4001095"/>
          </a:xfrm>
          <a:prstGeom prst="rect">
            <a:avLst/>
          </a:prstGeom>
          <a:noFill/>
        </p:spPr>
        <p:txBody>
          <a:bodyPr wrap="square" rtlCol="0">
            <a:spAutoFit/>
          </a:bodyPr>
          <a:lstStyle/>
          <a:p>
            <a:r>
              <a:rPr lang="en-US" sz="2000" b="1" u="sng" dirty="0" smtClean="0"/>
              <a:t>Developing Reader Stories</a:t>
            </a:r>
            <a:endParaRPr lang="en-US" sz="2000" b="1" dirty="0" smtClean="0"/>
          </a:p>
          <a:p>
            <a:r>
              <a:rPr lang="en-US" sz="1600" b="1" dirty="0" smtClean="0"/>
              <a:t>Applying phonics strategies</a:t>
            </a:r>
            <a:r>
              <a:rPr lang="en-US" sz="1600" dirty="0" smtClean="0"/>
              <a:t>:</a:t>
            </a:r>
          </a:p>
          <a:p>
            <a:r>
              <a:rPr lang="en-US" sz="1600" dirty="0"/>
              <a:t> </a:t>
            </a:r>
            <a:r>
              <a:rPr lang="en-US" sz="1600" dirty="0" smtClean="0"/>
              <a:t>- finding/highlighting Chunks (as in Match-O)</a:t>
            </a:r>
          </a:p>
          <a:p>
            <a:r>
              <a:rPr lang="en-US" sz="1600" dirty="0"/>
              <a:t> </a:t>
            </a:r>
            <a:r>
              <a:rPr lang="en-US" sz="1600" dirty="0" smtClean="0"/>
              <a:t>- finding Blends (decoding mark)</a:t>
            </a:r>
          </a:p>
          <a:p>
            <a:r>
              <a:rPr lang="en-US" sz="1600" dirty="0" smtClean="0"/>
              <a:t> - noticing HF words</a:t>
            </a:r>
          </a:p>
          <a:p>
            <a:endParaRPr lang="en-US" sz="1000" dirty="0" smtClean="0"/>
          </a:p>
          <a:p>
            <a:r>
              <a:rPr lang="en-US" sz="1600" b="1" dirty="0" smtClean="0"/>
              <a:t>Comprehension activities</a:t>
            </a:r>
            <a:r>
              <a:rPr lang="en-US" sz="1600" dirty="0" smtClean="0"/>
              <a:t>:</a:t>
            </a:r>
          </a:p>
          <a:p>
            <a:r>
              <a:rPr lang="en-US" sz="1600" dirty="0"/>
              <a:t> </a:t>
            </a:r>
            <a:r>
              <a:rPr lang="en-US" sz="1600" dirty="0" smtClean="0"/>
              <a:t>- quiz questions require more thinking than ER quiz</a:t>
            </a:r>
          </a:p>
          <a:p>
            <a:r>
              <a:rPr lang="en-US" sz="1600" dirty="0"/>
              <a:t> </a:t>
            </a:r>
            <a:r>
              <a:rPr lang="en-US" sz="1600" dirty="0" smtClean="0"/>
              <a:t>- story topics are more complex than ER</a:t>
            </a:r>
          </a:p>
          <a:p>
            <a:r>
              <a:rPr lang="en-US" sz="1600" dirty="0"/>
              <a:t> </a:t>
            </a:r>
            <a:r>
              <a:rPr lang="en-US" sz="1600" dirty="0" smtClean="0"/>
              <a:t>- retell activity</a:t>
            </a:r>
          </a:p>
          <a:p>
            <a:r>
              <a:rPr lang="en-US" sz="1600" dirty="0"/>
              <a:t> </a:t>
            </a:r>
            <a:r>
              <a:rPr lang="en-US" sz="1600" dirty="0" smtClean="0"/>
              <a:t>-  </a:t>
            </a:r>
            <a:endParaRPr lang="en-US" sz="1600" dirty="0"/>
          </a:p>
          <a:p>
            <a:r>
              <a:rPr lang="en-US" sz="1600" b="1" dirty="0" smtClean="0"/>
              <a:t>Building Fluency</a:t>
            </a:r>
            <a:r>
              <a:rPr lang="en-US" sz="1600" dirty="0" smtClean="0"/>
              <a:t>:</a:t>
            </a:r>
          </a:p>
          <a:p>
            <a:r>
              <a:rPr lang="en-US" sz="1600" dirty="0"/>
              <a:t> </a:t>
            </a:r>
            <a:r>
              <a:rPr lang="en-US" sz="1600" dirty="0" smtClean="0"/>
              <a:t>- introduce story via chapter book</a:t>
            </a:r>
          </a:p>
          <a:p>
            <a:r>
              <a:rPr lang="en-US" sz="1600" dirty="0"/>
              <a:t> </a:t>
            </a:r>
            <a:r>
              <a:rPr lang="en-US" sz="1600" dirty="0" smtClean="0"/>
              <a:t>- reread story as full page of text </a:t>
            </a:r>
          </a:p>
          <a:p>
            <a:r>
              <a:rPr lang="en-US" sz="1600" dirty="0"/>
              <a:t> </a:t>
            </a:r>
            <a:r>
              <a:rPr lang="en-US" sz="1600" dirty="0" smtClean="0"/>
              <a:t>  (with or without chunks underlined as needed)</a:t>
            </a:r>
          </a:p>
          <a:p>
            <a:r>
              <a:rPr lang="en-US" sz="1600" dirty="0" smtClean="0"/>
              <a:t>- more text per page with each successive story</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08" y="1076326"/>
            <a:ext cx="1460145" cy="20042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1" y="1060319"/>
            <a:ext cx="1524000" cy="20142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008" y="3200400"/>
            <a:ext cx="1223274" cy="16424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887" y="3429000"/>
            <a:ext cx="1183283" cy="15957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55061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81000" y="989945"/>
            <a:ext cx="8305800" cy="563945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81000" y="282059"/>
            <a:ext cx="8305800" cy="707886"/>
          </a:xfrm>
          <a:prstGeom prst="rect">
            <a:avLst/>
          </a:prstGeom>
          <a:solidFill>
            <a:schemeClr val="bg1"/>
          </a:solidFill>
        </p:spPr>
        <p:txBody>
          <a:bodyPr wrap="square" rtlCol="0">
            <a:spAutoFit/>
          </a:bodyPr>
          <a:lstStyle/>
          <a:p>
            <a:pPr algn="ctr"/>
            <a:r>
              <a:rPr lang="en-US" sz="4000" b="1" dirty="0" smtClean="0">
                <a:solidFill>
                  <a:srgbClr val="FF0000"/>
                </a:solidFill>
              </a:rPr>
              <a:t>Writing with Chunks</a:t>
            </a:r>
            <a:endParaRPr lang="en-US" sz="4000" b="1" dirty="0">
              <a:solidFill>
                <a:srgbClr val="FF0000"/>
              </a:solidFill>
            </a:endParaRPr>
          </a:p>
        </p:txBody>
      </p:sp>
      <p:sp>
        <p:nvSpPr>
          <p:cNvPr id="12" name="TextBox 11"/>
          <p:cNvSpPr txBox="1"/>
          <p:nvPr/>
        </p:nvSpPr>
        <p:spPr>
          <a:xfrm>
            <a:off x="3048000" y="1110343"/>
            <a:ext cx="5638800" cy="1631216"/>
          </a:xfrm>
          <a:prstGeom prst="rect">
            <a:avLst/>
          </a:prstGeom>
          <a:noFill/>
        </p:spPr>
        <p:txBody>
          <a:bodyPr wrap="square" rtlCol="0">
            <a:spAutoFit/>
          </a:bodyPr>
          <a:lstStyle/>
          <a:p>
            <a:r>
              <a:rPr lang="en-US" sz="2000" b="1" u="sng" dirty="0" smtClean="0"/>
              <a:t>Early Reader</a:t>
            </a:r>
          </a:p>
          <a:p>
            <a:r>
              <a:rPr lang="en-US" sz="1600" dirty="0" smtClean="0"/>
              <a:t>Match-O</a:t>
            </a:r>
          </a:p>
          <a:p>
            <a:r>
              <a:rPr lang="en-US" sz="1600" dirty="0"/>
              <a:t>Chunk Writing Pages</a:t>
            </a:r>
          </a:p>
          <a:p>
            <a:r>
              <a:rPr lang="en-US" sz="1600" dirty="0" smtClean="0"/>
              <a:t>Mystery Word Diary</a:t>
            </a:r>
          </a:p>
          <a:p>
            <a:r>
              <a:rPr lang="en-US" sz="1600" dirty="0" smtClean="0"/>
              <a:t>Comprehension Quiz</a:t>
            </a:r>
          </a:p>
          <a:p>
            <a:r>
              <a:rPr lang="en-US" sz="1600" b="1" dirty="0" smtClean="0"/>
              <a:t>* Dictation – hearing and transcribing a few lines of familiar text</a:t>
            </a:r>
          </a:p>
        </p:txBody>
      </p:sp>
      <p:sp>
        <p:nvSpPr>
          <p:cNvPr id="10" name="TextBox 9"/>
          <p:cNvSpPr txBox="1"/>
          <p:nvPr/>
        </p:nvSpPr>
        <p:spPr>
          <a:xfrm>
            <a:off x="914401" y="5582332"/>
            <a:ext cx="7678910" cy="1028423"/>
          </a:xfrm>
          <a:prstGeom prst="rect">
            <a:avLst/>
          </a:prstGeom>
          <a:solidFill>
            <a:srgbClr val="FFFF00"/>
          </a:solidFill>
        </p:spPr>
        <p:txBody>
          <a:bodyPr wrap="square" rtlCol="0">
            <a:spAutoFit/>
          </a:bodyPr>
          <a:lstStyle/>
          <a:p>
            <a:pPr>
              <a:lnSpc>
                <a:spcPct val="150000"/>
              </a:lnSpc>
            </a:pPr>
            <a:r>
              <a:rPr lang="en-US" sz="1400" b="1" dirty="0" smtClean="0"/>
              <a:t>DR stories cover different genres and include </a:t>
            </a:r>
            <a:r>
              <a:rPr lang="en-US" sz="1400" b="1" u="sng" dirty="0" smtClean="0"/>
              <a:t>17 nonfiction units</a:t>
            </a:r>
            <a:r>
              <a:rPr lang="en-US" sz="1400" b="1" dirty="0"/>
              <a:t>.</a:t>
            </a:r>
            <a:r>
              <a:rPr lang="en-US" sz="1400" b="1" dirty="0" smtClean="0"/>
              <a:t>  </a:t>
            </a:r>
          </a:p>
          <a:p>
            <a:pPr>
              <a:lnSpc>
                <a:spcPct val="150000"/>
              </a:lnSpc>
            </a:pPr>
            <a:r>
              <a:rPr lang="en-US" sz="1400" b="1" dirty="0" smtClean="0"/>
              <a:t>Each story is a jumping off point for </a:t>
            </a:r>
            <a:r>
              <a:rPr lang="en-US" sz="1400" b="1" u="sng" dirty="0" smtClean="0"/>
              <a:t>guided research and writing</a:t>
            </a:r>
            <a:r>
              <a:rPr lang="en-US" sz="1400" b="1" dirty="0" smtClean="0"/>
              <a:t>.   </a:t>
            </a:r>
          </a:p>
          <a:p>
            <a:pPr>
              <a:lnSpc>
                <a:spcPct val="150000"/>
              </a:lnSpc>
            </a:pPr>
            <a:r>
              <a:rPr lang="en-US" sz="1400" b="1" dirty="0" smtClean="0"/>
              <a:t>Students have the chance to </a:t>
            </a:r>
            <a:r>
              <a:rPr lang="en-US" sz="1400" b="1" u="sng" dirty="0" smtClean="0"/>
              <a:t>take their learning in their own direction</a:t>
            </a:r>
            <a:r>
              <a:rPr lang="en-US" sz="1400" b="1" dirty="0" smtClean="0"/>
              <a:t>!</a:t>
            </a:r>
            <a:endParaRPr lang="en-US" sz="1400" b="1" dirty="0"/>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035" y="1110343"/>
            <a:ext cx="1343025" cy="18200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430" y="1137877"/>
            <a:ext cx="1356750" cy="18200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5"/>
          <p:cNvSpPr txBox="1"/>
          <p:nvPr/>
        </p:nvSpPr>
        <p:spPr>
          <a:xfrm>
            <a:off x="3962400" y="2983520"/>
            <a:ext cx="4572000" cy="2616101"/>
          </a:xfrm>
          <a:prstGeom prst="rect">
            <a:avLst/>
          </a:prstGeom>
          <a:noFill/>
        </p:spPr>
        <p:txBody>
          <a:bodyPr wrap="square" rtlCol="0">
            <a:spAutoFit/>
          </a:bodyPr>
          <a:lstStyle/>
          <a:p>
            <a:r>
              <a:rPr lang="en-US" sz="2000" b="1" u="sng" dirty="0" smtClean="0"/>
              <a:t>Developing Reader</a:t>
            </a:r>
          </a:p>
          <a:p>
            <a:r>
              <a:rPr lang="en-US" sz="1600" dirty="0" smtClean="0"/>
              <a:t>Match-O</a:t>
            </a:r>
          </a:p>
          <a:p>
            <a:r>
              <a:rPr lang="en-US" sz="1600" dirty="0"/>
              <a:t>Chunk Writing Pages</a:t>
            </a:r>
          </a:p>
          <a:p>
            <a:r>
              <a:rPr lang="en-US" sz="1600" dirty="0" smtClean="0"/>
              <a:t>Mystery Word Diary</a:t>
            </a:r>
          </a:p>
          <a:p>
            <a:r>
              <a:rPr lang="en-US" sz="1600" dirty="0" smtClean="0"/>
              <a:t>Comprehension Quiz</a:t>
            </a:r>
          </a:p>
          <a:p>
            <a:r>
              <a:rPr lang="en-US" sz="1600" b="1" dirty="0" smtClean="0"/>
              <a:t>Dictation</a:t>
            </a:r>
          </a:p>
          <a:p>
            <a:r>
              <a:rPr lang="en-US" sz="1600" b="1" dirty="0" smtClean="0"/>
              <a:t>*Research Literacy </a:t>
            </a:r>
          </a:p>
          <a:p>
            <a:r>
              <a:rPr lang="en-US" sz="1600" b="1" dirty="0" smtClean="0"/>
              <a:t>    </a:t>
            </a:r>
            <a:r>
              <a:rPr lang="en-US" sz="1600" dirty="0" smtClean="0"/>
              <a:t>write search terms for further study</a:t>
            </a:r>
          </a:p>
          <a:p>
            <a:r>
              <a:rPr lang="en-US" sz="1600" b="1" dirty="0" smtClean="0"/>
              <a:t>*Writer Workshop</a:t>
            </a:r>
          </a:p>
          <a:p>
            <a:r>
              <a:rPr lang="en-US" sz="1600" dirty="0" smtClean="0"/>
              <a:t>     apply result of search to write paragraph</a:t>
            </a:r>
          </a:p>
        </p:txBody>
      </p:sp>
      <p:cxnSp>
        <p:nvCxnSpPr>
          <p:cNvPr id="3" name="Straight Arrow Connector 2"/>
          <p:cNvCxnSpPr/>
          <p:nvPr/>
        </p:nvCxnSpPr>
        <p:spPr>
          <a:xfrm flipH="1" flipV="1">
            <a:off x="2895600" y="2438400"/>
            <a:ext cx="3048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3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179160"/>
            <a:ext cx="1683582" cy="22310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6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0430" y="3179161"/>
            <a:ext cx="1699970" cy="23138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6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6631" y="3179160"/>
            <a:ext cx="1368398" cy="18308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V="1">
            <a:off x="7696200" y="5105400"/>
            <a:ext cx="1524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3276600" y="4495800"/>
            <a:ext cx="8382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107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4191000" y="1143000"/>
            <a:ext cx="4617203" cy="892552"/>
          </a:xfrm>
          <a:prstGeom prst="rect">
            <a:avLst/>
          </a:prstGeom>
          <a:noFill/>
        </p:spPr>
        <p:txBody>
          <a:bodyPr wrap="square" rtlCol="0">
            <a:spAutoFit/>
          </a:bodyPr>
          <a:lstStyle/>
          <a:p>
            <a:r>
              <a:rPr lang="en-US" sz="2000" b="1" dirty="0" smtClean="0">
                <a:solidFill>
                  <a:srgbClr val="FF0000"/>
                </a:solidFill>
              </a:rPr>
              <a:t>1.   Chunk Writing Pages  </a:t>
            </a:r>
          </a:p>
          <a:p>
            <a:pPr marL="457200" indent="-457200"/>
            <a:r>
              <a:rPr lang="en-US" sz="1600" b="1" dirty="0">
                <a:solidFill>
                  <a:schemeClr val="tx2">
                    <a:lumMod val="60000"/>
                    <a:lumOff val="40000"/>
                  </a:schemeClr>
                </a:solidFill>
              </a:rPr>
              <a:t> </a:t>
            </a:r>
            <a:r>
              <a:rPr lang="en-US" sz="1600" b="1" dirty="0" smtClean="0">
                <a:solidFill>
                  <a:schemeClr val="tx2">
                    <a:lumMod val="60000"/>
                    <a:lumOff val="40000"/>
                  </a:schemeClr>
                </a:solidFill>
              </a:rPr>
              <a:t>        </a:t>
            </a:r>
            <a:r>
              <a:rPr lang="en-US" sz="1600" b="1" dirty="0" smtClean="0">
                <a:solidFill>
                  <a:schemeClr val="tx2">
                    <a:lumMod val="75000"/>
                  </a:schemeClr>
                </a:solidFill>
              </a:rPr>
              <a:t>There is a writing exercise for every chunk in the program</a:t>
            </a:r>
            <a:endParaRPr lang="en-US" sz="1600" b="1" dirty="0">
              <a:solidFill>
                <a:schemeClr val="tx2">
                  <a:lumMod val="75000"/>
                </a:schemeClr>
              </a:solidFill>
            </a:endParaRPr>
          </a:p>
        </p:txBody>
      </p:sp>
      <p:sp>
        <p:nvSpPr>
          <p:cNvPr id="4" name="TextBox 3"/>
          <p:cNvSpPr txBox="1"/>
          <p:nvPr/>
        </p:nvSpPr>
        <p:spPr>
          <a:xfrm>
            <a:off x="1066800" y="152400"/>
            <a:ext cx="6934200" cy="461665"/>
          </a:xfrm>
          <a:prstGeom prst="rect">
            <a:avLst/>
          </a:prstGeom>
          <a:noFill/>
        </p:spPr>
        <p:txBody>
          <a:bodyPr wrap="square" rtlCol="0">
            <a:spAutoFit/>
          </a:bodyPr>
          <a:lstStyle/>
          <a:p>
            <a:pPr algn="ctr"/>
            <a:r>
              <a:rPr lang="en-US" sz="2400" b="1" dirty="0" smtClean="0">
                <a:solidFill>
                  <a:srgbClr val="FF0000"/>
                </a:solidFill>
              </a:rPr>
              <a:t>Writing skills are supported in three different ways!</a:t>
            </a:r>
            <a:endParaRPr lang="en-US" sz="2400" b="1" dirty="0">
              <a:solidFill>
                <a:srgbClr val="FF0000"/>
              </a:solidFill>
            </a:endParaRPr>
          </a:p>
        </p:txBody>
      </p:sp>
      <p:sp>
        <p:nvSpPr>
          <p:cNvPr id="7" name="TextBox 6"/>
          <p:cNvSpPr txBox="1"/>
          <p:nvPr/>
        </p:nvSpPr>
        <p:spPr>
          <a:xfrm>
            <a:off x="4191000" y="2719990"/>
            <a:ext cx="4648200" cy="2985433"/>
          </a:xfrm>
          <a:prstGeom prst="rect">
            <a:avLst/>
          </a:prstGeom>
          <a:noFill/>
        </p:spPr>
        <p:txBody>
          <a:bodyPr wrap="square" rtlCol="0">
            <a:spAutoFit/>
          </a:bodyPr>
          <a:lstStyle/>
          <a:p>
            <a:pPr marL="342900" indent="-342900">
              <a:buAutoNum type="arabicPeriod" startAt="2"/>
            </a:pPr>
            <a:r>
              <a:rPr lang="en-US" sz="2000" b="1" dirty="0" smtClean="0">
                <a:solidFill>
                  <a:srgbClr val="FF0000"/>
                </a:solidFill>
              </a:rPr>
              <a:t>Dictation Lesson:  </a:t>
            </a:r>
          </a:p>
          <a:p>
            <a:pPr marL="285750" indent="-285750">
              <a:buFont typeface="Wingdings" panose="05000000000000000000" pitchFamily="2" charset="2"/>
              <a:buChar char="ü"/>
            </a:pPr>
            <a:r>
              <a:rPr lang="en-US" sz="1600" b="1" dirty="0" smtClean="0">
                <a:solidFill>
                  <a:schemeClr val="tx2">
                    <a:lumMod val="75000"/>
                  </a:schemeClr>
                </a:solidFill>
              </a:rPr>
              <a:t>provides explicit </a:t>
            </a:r>
            <a:r>
              <a:rPr lang="en-US" sz="1600" b="1" dirty="0">
                <a:solidFill>
                  <a:schemeClr val="tx2">
                    <a:lumMod val="75000"/>
                  </a:schemeClr>
                </a:solidFill>
              </a:rPr>
              <a:t>instruction in phonemic </a:t>
            </a:r>
            <a:r>
              <a:rPr lang="en-US" sz="1600" b="1" dirty="0" smtClean="0">
                <a:solidFill>
                  <a:schemeClr val="tx2">
                    <a:lumMod val="75000"/>
                  </a:schemeClr>
                </a:solidFill>
              </a:rPr>
              <a:t>awareness</a:t>
            </a:r>
          </a:p>
          <a:p>
            <a:pPr marL="285750" indent="-285750">
              <a:buFont typeface="Wingdings" panose="05000000000000000000" pitchFamily="2" charset="2"/>
              <a:buChar char="ü"/>
            </a:pPr>
            <a:endParaRPr lang="en-US" sz="800" b="1" dirty="0" smtClean="0">
              <a:solidFill>
                <a:schemeClr val="tx2">
                  <a:lumMod val="75000"/>
                </a:schemeClr>
              </a:solidFill>
            </a:endParaRPr>
          </a:p>
          <a:p>
            <a:pPr marL="285750" indent="-285750">
              <a:buFont typeface="Wingdings" panose="05000000000000000000" pitchFamily="2" charset="2"/>
              <a:buChar char="ü"/>
            </a:pPr>
            <a:r>
              <a:rPr lang="en-US" sz="1600" b="1" dirty="0" smtClean="0">
                <a:solidFill>
                  <a:schemeClr val="tx2">
                    <a:lumMod val="75000"/>
                  </a:schemeClr>
                </a:solidFill>
              </a:rPr>
              <a:t>reinforces concepts </a:t>
            </a:r>
            <a:r>
              <a:rPr lang="en-US" sz="1600" b="1" dirty="0">
                <a:solidFill>
                  <a:schemeClr val="tx2">
                    <a:lumMod val="75000"/>
                  </a:schemeClr>
                </a:solidFill>
              </a:rPr>
              <a:t>of print, such as left to right, spacing, </a:t>
            </a:r>
            <a:r>
              <a:rPr lang="en-US" sz="1600" b="1" dirty="0" smtClean="0">
                <a:solidFill>
                  <a:schemeClr val="tx2">
                    <a:lumMod val="75000"/>
                  </a:schemeClr>
                </a:solidFill>
              </a:rPr>
              <a:t>first </a:t>
            </a:r>
            <a:r>
              <a:rPr lang="en-US" sz="1600" b="1" dirty="0">
                <a:solidFill>
                  <a:schemeClr val="tx2">
                    <a:lumMod val="75000"/>
                  </a:schemeClr>
                </a:solidFill>
              </a:rPr>
              <a:t>and last letter of a word, </a:t>
            </a:r>
            <a:r>
              <a:rPr lang="en-US" sz="1600" b="1" dirty="0" smtClean="0">
                <a:solidFill>
                  <a:schemeClr val="tx2">
                    <a:lumMod val="75000"/>
                  </a:schemeClr>
                </a:solidFill>
              </a:rPr>
              <a:t>capitalization, punctuation</a:t>
            </a:r>
            <a:r>
              <a:rPr lang="en-US" sz="1600" b="1" dirty="0">
                <a:solidFill>
                  <a:schemeClr val="tx2">
                    <a:lumMod val="75000"/>
                  </a:schemeClr>
                </a:solidFill>
              </a:rPr>
              <a:t>, </a:t>
            </a:r>
            <a:r>
              <a:rPr lang="en-US" sz="1600" b="1" dirty="0" smtClean="0">
                <a:solidFill>
                  <a:schemeClr val="tx2">
                    <a:lumMod val="75000"/>
                  </a:schemeClr>
                </a:solidFill>
              </a:rPr>
              <a:t>swing </a:t>
            </a:r>
            <a:r>
              <a:rPr lang="en-US" sz="1600" b="1" dirty="0">
                <a:solidFill>
                  <a:schemeClr val="tx2">
                    <a:lumMod val="75000"/>
                  </a:schemeClr>
                </a:solidFill>
              </a:rPr>
              <a:t>of print, etc</a:t>
            </a:r>
            <a:r>
              <a:rPr lang="en-US" sz="1600" b="1" dirty="0" smtClean="0">
                <a:solidFill>
                  <a:schemeClr val="tx2">
                    <a:lumMod val="75000"/>
                  </a:schemeClr>
                </a:solidFill>
              </a:rPr>
              <a:t>. </a:t>
            </a:r>
          </a:p>
          <a:p>
            <a:pPr marL="285750" indent="-285750">
              <a:buFont typeface="Wingdings" panose="05000000000000000000" pitchFamily="2" charset="2"/>
              <a:buChar char="ü"/>
            </a:pPr>
            <a:endParaRPr lang="en-US" sz="800" b="1" dirty="0">
              <a:solidFill>
                <a:schemeClr val="tx2">
                  <a:lumMod val="75000"/>
                </a:schemeClr>
              </a:solidFill>
            </a:endParaRPr>
          </a:p>
          <a:p>
            <a:pPr marL="285750" indent="-285750">
              <a:buFont typeface="Wingdings" panose="05000000000000000000" pitchFamily="2" charset="2"/>
              <a:buChar char="ü"/>
            </a:pPr>
            <a:r>
              <a:rPr lang="en-US" sz="1600" b="1" dirty="0" smtClean="0">
                <a:solidFill>
                  <a:schemeClr val="tx2">
                    <a:lumMod val="75000"/>
                  </a:schemeClr>
                </a:solidFill>
              </a:rPr>
              <a:t>provides practice with proper letter formation</a:t>
            </a:r>
          </a:p>
          <a:p>
            <a:pPr marL="285750" indent="-285750">
              <a:buFont typeface="Wingdings" panose="05000000000000000000" pitchFamily="2" charset="2"/>
              <a:buChar char="ü"/>
            </a:pPr>
            <a:endParaRPr lang="en-US" sz="800" b="1" dirty="0">
              <a:solidFill>
                <a:schemeClr val="tx2">
                  <a:lumMod val="75000"/>
                </a:schemeClr>
              </a:solidFill>
            </a:endParaRPr>
          </a:p>
          <a:p>
            <a:pPr marL="285750" indent="-285750">
              <a:buFont typeface="Wingdings" panose="05000000000000000000" pitchFamily="2" charset="2"/>
              <a:buChar char="ü"/>
            </a:pPr>
            <a:r>
              <a:rPr lang="en-US" sz="1600" b="1" dirty="0" smtClean="0">
                <a:solidFill>
                  <a:schemeClr val="tx2">
                    <a:lumMod val="75000"/>
                  </a:schemeClr>
                </a:solidFill>
              </a:rPr>
              <a:t>secures good reading </a:t>
            </a:r>
            <a:r>
              <a:rPr lang="en-US" sz="1600" b="1" dirty="0">
                <a:solidFill>
                  <a:schemeClr val="tx2">
                    <a:lumMod val="75000"/>
                  </a:schemeClr>
                </a:solidFill>
              </a:rPr>
              <a:t>strategies, such as rereading, making </a:t>
            </a:r>
            <a:r>
              <a:rPr lang="en-US" sz="1600" b="1" dirty="0" smtClean="0">
                <a:solidFill>
                  <a:schemeClr val="tx2">
                    <a:lumMod val="75000"/>
                  </a:schemeClr>
                </a:solidFill>
              </a:rPr>
              <a:t>meaning </a:t>
            </a:r>
            <a:r>
              <a:rPr lang="en-US" sz="1600" b="1" dirty="0">
                <a:solidFill>
                  <a:schemeClr val="tx2">
                    <a:lumMod val="75000"/>
                  </a:schemeClr>
                </a:solidFill>
              </a:rPr>
              <a:t>sense and structural sense, </a:t>
            </a:r>
            <a:r>
              <a:rPr lang="en-US" sz="1600" b="1" dirty="0" smtClean="0">
                <a:solidFill>
                  <a:schemeClr val="tx2">
                    <a:lumMod val="75000"/>
                  </a:schemeClr>
                </a:solidFill>
              </a:rPr>
              <a:t>and reading </a:t>
            </a:r>
            <a:r>
              <a:rPr lang="en-US" sz="1600" b="1" dirty="0">
                <a:solidFill>
                  <a:schemeClr val="tx2">
                    <a:lumMod val="75000"/>
                  </a:schemeClr>
                </a:solidFill>
              </a:rPr>
              <a:t>with </a:t>
            </a:r>
            <a:r>
              <a:rPr lang="en-US" sz="1600" b="1" dirty="0" smtClean="0">
                <a:solidFill>
                  <a:schemeClr val="tx2">
                    <a:lumMod val="75000"/>
                  </a:schemeClr>
                </a:solidFill>
              </a:rPr>
              <a:t>expression</a:t>
            </a:r>
            <a:endParaRPr lang="en-US" sz="1600" b="1" dirty="0">
              <a:solidFill>
                <a:schemeClr val="tx2">
                  <a:lumMod val="75000"/>
                </a:schemeClr>
              </a:solidFill>
            </a:endParaRPr>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726758"/>
            <a:ext cx="3048000" cy="19932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40" y="2895600"/>
            <a:ext cx="2581532" cy="3505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4137660" y="5943600"/>
            <a:ext cx="4648200" cy="646331"/>
          </a:xfrm>
          <a:prstGeom prst="rect">
            <a:avLst/>
          </a:prstGeom>
          <a:noFill/>
        </p:spPr>
        <p:txBody>
          <a:bodyPr wrap="square" rtlCol="0">
            <a:spAutoFit/>
          </a:bodyPr>
          <a:lstStyle/>
          <a:p>
            <a:r>
              <a:rPr lang="en-US" sz="2000" b="1" dirty="0" smtClean="0">
                <a:solidFill>
                  <a:srgbClr val="FF0000"/>
                </a:solidFill>
              </a:rPr>
              <a:t>3.   Story Comprehension Quizzes </a:t>
            </a:r>
          </a:p>
          <a:p>
            <a:pPr marL="403225"/>
            <a:r>
              <a:rPr lang="en-US" sz="1600" b="1" dirty="0" smtClean="0">
                <a:solidFill>
                  <a:schemeClr val="accent1">
                    <a:lumMod val="50000"/>
                  </a:schemeClr>
                </a:solidFill>
              </a:rPr>
              <a:t>Short Answer and Non-Fiction Unit Essays</a:t>
            </a:r>
          </a:p>
        </p:txBody>
      </p:sp>
    </p:spTree>
    <p:extLst>
      <p:ext uri="{BB962C8B-B14F-4D97-AF65-F5344CB8AC3E}">
        <p14:creationId xmlns:p14="http://schemas.microsoft.com/office/powerpoint/2010/main" val="3008489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733675"/>
            <a:ext cx="4953000" cy="646331"/>
          </a:xfrm>
          <a:prstGeom prst="rect">
            <a:avLst/>
          </a:prstGeom>
          <a:noFill/>
        </p:spPr>
        <p:txBody>
          <a:bodyPr wrap="square" rtlCol="0">
            <a:spAutoFit/>
          </a:bodyPr>
          <a:lstStyle/>
          <a:p>
            <a:r>
              <a:rPr lang="en-US" sz="3600" dirty="0" smtClean="0">
                <a:latin typeface="Arial Black" panose="020B0A04020102020204" pitchFamily="34" charset="0"/>
              </a:rPr>
              <a:t>Show me the data!</a:t>
            </a:r>
            <a:endParaRPr lang="en-US" sz="3600" dirty="0">
              <a:latin typeface="Arial Black" panose="020B0A04020102020204" pitchFamily="34" charset="0"/>
            </a:endParaRPr>
          </a:p>
        </p:txBody>
      </p:sp>
    </p:spTree>
    <p:extLst>
      <p:ext uri="{BB962C8B-B14F-4D97-AF65-F5344CB8AC3E}">
        <p14:creationId xmlns:p14="http://schemas.microsoft.com/office/powerpoint/2010/main" val="1885883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t>Five Components of Reading	</a:t>
            </a:r>
            <a:endParaRPr lang="en-US" dirty="0"/>
          </a:p>
        </p:txBody>
      </p:sp>
      <p:sp>
        <p:nvSpPr>
          <p:cNvPr id="3" name="Content Placeholder 2"/>
          <p:cNvSpPr>
            <a:spLocks noGrp="1"/>
          </p:cNvSpPr>
          <p:nvPr>
            <p:ph idx="1"/>
          </p:nvPr>
        </p:nvSpPr>
        <p:spPr>
          <a:xfrm>
            <a:off x="1447800" y="2057400"/>
            <a:ext cx="6629400" cy="3200400"/>
          </a:xfrm>
        </p:spPr>
        <p:txBody>
          <a:bodyPr/>
          <a:lstStyle/>
          <a:p>
            <a:pPr marL="514350" indent="-514350">
              <a:buFont typeface="+mj-lt"/>
              <a:buAutoNum type="arabicPeriod"/>
            </a:pPr>
            <a:r>
              <a:rPr lang="en-US" sz="3600" b="1" dirty="0" smtClean="0">
                <a:solidFill>
                  <a:srgbClr val="FF0000"/>
                </a:solidFill>
              </a:rPr>
              <a:t>Phonemic Awareness</a:t>
            </a:r>
          </a:p>
          <a:p>
            <a:pPr marL="514350" indent="-514350">
              <a:buFont typeface="+mj-lt"/>
              <a:buAutoNum type="arabicPeriod"/>
            </a:pPr>
            <a:r>
              <a:rPr lang="en-US" sz="3600" b="1" dirty="0" smtClean="0">
                <a:solidFill>
                  <a:srgbClr val="FF0000"/>
                </a:solidFill>
              </a:rPr>
              <a:t>Phonics</a:t>
            </a:r>
          </a:p>
          <a:p>
            <a:pPr marL="514350" indent="-514350">
              <a:buFont typeface="+mj-lt"/>
              <a:buAutoNum type="arabicPeriod"/>
            </a:pPr>
            <a:r>
              <a:rPr lang="en-US" dirty="0" smtClean="0">
                <a:solidFill>
                  <a:srgbClr val="FF0000"/>
                </a:solidFill>
              </a:rPr>
              <a:t>Vocabulary</a:t>
            </a:r>
          </a:p>
          <a:p>
            <a:pPr marL="514350" indent="-514350">
              <a:buFont typeface="+mj-lt"/>
              <a:buAutoNum type="arabicPeriod"/>
            </a:pPr>
            <a:r>
              <a:rPr lang="en-US" dirty="0" smtClean="0">
                <a:solidFill>
                  <a:srgbClr val="FF0000"/>
                </a:solidFill>
              </a:rPr>
              <a:t>Fluency</a:t>
            </a:r>
          </a:p>
          <a:p>
            <a:pPr marL="514350" indent="-514350">
              <a:buFont typeface="+mj-lt"/>
              <a:buAutoNum type="arabicPeriod"/>
            </a:pPr>
            <a:r>
              <a:rPr lang="en-US" dirty="0" smtClean="0">
                <a:solidFill>
                  <a:srgbClr val="FF0000"/>
                </a:solidFill>
              </a:rPr>
              <a:t>Comprehension</a:t>
            </a:r>
          </a:p>
          <a:p>
            <a:pPr marL="514350" indent="-514350">
              <a:buFont typeface="+mj-lt"/>
              <a:buAutoNum type="arabicPeriod"/>
            </a:pPr>
            <a:endParaRPr lang="en-US" dirty="0"/>
          </a:p>
        </p:txBody>
      </p:sp>
      <p:sp>
        <p:nvSpPr>
          <p:cNvPr id="5" name="TextBox 4"/>
          <p:cNvSpPr txBox="1"/>
          <p:nvPr/>
        </p:nvSpPr>
        <p:spPr>
          <a:xfrm>
            <a:off x="914400" y="5257800"/>
            <a:ext cx="6934201" cy="923330"/>
          </a:xfrm>
          <a:prstGeom prst="rect">
            <a:avLst/>
          </a:prstGeom>
          <a:noFill/>
        </p:spPr>
        <p:txBody>
          <a:bodyPr wrap="square" rtlCol="0">
            <a:spAutoFit/>
          </a:bodyPr>
          <a:lstStyle/>
          <a:p>
            <a:r>
              <a:rPr lang="en-US" dirty="0"/>
              <a:t>2002 National Literacy Panel on Language Minority and </a:t>
            </a:r>
            <a:r>
              <a:rPr lang="en-US" dirty="0" smtClean="0"/>
              <a:t>Youth was followed up the Reading Panel of 2000 to focus on the special needs of ELLs</a:t>
            </a:r>
            <a:endParaRPr lang="en-US" dirty="0"/>
          </a:p>
        </p:txBody>
      </p:sp>
      <p:sp>
        <p:nvSpPr>
          <p:cNvPr id="6" name="TextBox 5"/>
          <p:cNvSpPr txBox="1"/>
          <p:nvPr/>
        </p:nvSpPr>
        <p:spPr>
          <a:xfrm>
            <a:off x="829117" y="533400"/>
            <a:ext cx="7104765" cy="461665"/>
          </a:xfrm>
          <a:prstGeom prst="rect">
            <a:avLst/>
          </a:prstGeom>
          <a:noFill/>
        </p:spPr>
        <p:txBody>
          <a:bodyPr wrap="none" rtlCol="0">
            <a:spAutoFit/>
          </a:bodyPr>
          <a:lstStyle/>
          <a:p>
            <a:r>
              <a:rPr lang="en-US" sz="2400" dirty="0" smtClean="0"/>
              <a:t>The National Reading Panel of 2000 Recommendations:</a:t>
            </a:r>
            <a:endParaRPr lang="en-US" sz="2400" dirty="0"/>
          </a:p>
        </p:txBody>
      </p:sp>
    </p:spTree>
    <p:extLst>
      <p:ext uri="{BB962C8B-B14F-4D97-AF65-F5344CB8AC3E}">
        <p14:creationId xmlns:p14="http://schemas.microsoft.com/office/powerpoint/2010/main" val="42543419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52400"/>
            <a:ext cx="7315200" cy="461665"/>
          </a:xfrm>
          <a:prstGeom prst="rect">
            <a:avLst/>
          </a:prstGeom>
          <a:noFill/>
        </p:spPr>
        <p:txBody>
          <a:bodyPr wrap="square" rtlCol="0">
            <a:spAutoFit/>
          </a:bodyPr>
          <a:lstStyle/>
          <a:p>
            <a:r>
              <a:rPr lang="en-US" sz="2400" b="1" dirty="0" smtClean="0">
                <a:solidFill>
                  <a:srgbClr val="FF0000"/>
                </a:solidFill>
              </a:rPr>
              <a:t>2</a:t>
            </a:r>
            <a:r>
              <a:rPr lang="en-US" sz="2400" b="1" baseline="30000" dirty="0" smtClean="0">
                <a:solidFill>
                  <a:srgbClr val="FF0000"/>
                </a:solidFill>
              </a:rPr>
              <a:t>nd</a:t>
            </a:r>
            <a:r>
              <a:rPr lang="en-US" sz="2400" b="1" dirty="0" smtClean="0">
                <a:solidFill>
                  <a:srgbClr val="FF0000"/>
                </a:solidFill>
              </a:rPr>
              <a:t> grade Somali ELL students  - Nov 2018 – May 2019</a:t>
            </a:r>
            <a:endParaRPr lang="en-US" sz="2400"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273915007"/>
              </p:ext>
            </p:extLst>
          </p:nvPr>
        </p:nvGraphicFramePr>
        <p:xfrm>
          <a:off x="871279" y="685800"/>
          <a:ext cx="7391394" cy="4267207"/>
        </p:xfrm>
        <a:graphic>
          <a:graphicData uri="http://schemas.openxmlformats.org/drawingml/2006/table">
            <a:tbl>
              <a:tblPr/>
              <a:tblGrid>
                <a:gridCol w="1059719"/>
                <a:gridCol w="847775"/>
                <a:gridCol w="712238"/>
                <a:gridCol w="654934"/>
                <a:gridCol w="93562"/>
                <a:gridCol w="654934"/>
                <a:gridCol w="654934"/>
                <a:gridCol w="654934"/>
                <a:gridCol w="93562"/>
                <a:gridCol w="654934"/>
                <a:gridCol w="654934"/>
                <a:gridCol w="654934"/>
              </a:tblGrid>
              <a:tr h="508742">
                <a:tc>
                  <a:txBody>
                    <a:bodyPr/>
                    <a:lstStyle/>
                    <a:p>
                      <a:pPr algn="l" fontAlgn="ctr"/>
                      <a:r>
                        <a:rPr lang="en-US" sz="1100" b="0" i="0" u="none" strike="noStrike" dirty="0">
                          <a:solidFill>
                            <a:srgbClr val="000000"/>
                          </a:solidFill>
                          <a:effectLst/>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200" b="1" i="0" u="none" strike="noStrike">
                          <a:solidFill>
                            <a:srgbClr val="000000"/>
                          </a:solidFill>
                          <a:effectLst/>
                          <a:latin typeface="Calibri"/>
                        </a:rPr>
                        <a:t>Fall 2018</a:t>
                      </a:r>
                      <a:br>
                        <a:rPr lang="en-US" sz="1200" b="1" i="0" u="none" strike="noStrike">
                          <a:solidFill>
                            <a:srgbClr val="000000"/>
                          </a:solidFill>
                          <a:effectLst/>
                          <a:latin typeface="Calibri"/>
                        </a:rPr>
                      </a:br>
                      <a:r>
                        <a:rPr lang="en-US" sz="1200" b="1" i="0" u="none" strike="noStrike">
                          <a:solidFill>
                            <a:srgbClr val="000000"/>
                          </a:solidFill>
                          <a:effectLst/>
                          <a:latin typeface="Calibri"/>
                        </a:rPr>
                        <a:t>Form A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200" b="1" i="0" u="none" strike="noStrike">
                          <a:solidFill>
                            <a:srgbClr val="000000"/>
                          </a:solidFill>
                          <a:effectLst/>
                          <a:latin typeface="Calibri"/>
                        </a:rPr>
                        <a:t>Winter 2019</a:t>
                      </a:r>
                      <a:br>
                        <a:rPr lang="en-US" sz="1200" b="1" i="0" u="none" strike="noStrike">
                          <a:solidFill>
                            <a:srgbClr val="000000"/>
                          </a:solidFill>
                          <a:effectLst/>
                          <a:latin typeface="Calibri"/>
                        </a:rPr>
                      </a:br>
                      <a:r>
                        <a:rPr lang="en-US" sz="1200" b="1" i="0" u="none" strike="noStrike">
                          <a:solidFill>
                            <a:srgbClr val="000000"/>
                          </a:solidFill>
                          <a:effectLst/>
                          <a:latin typeface="Calibri"/>
                        </a:rPr>
                        <a:t>Form A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1200" b="1" i="0" u="none" strike="noStrike">
                          <a:solidFill>
                            <a:srgbClr val="000000"/>
                          </a:solidFill>
                          <a:effectLst/>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200" b="1" i="0" u="none" strike="noStrike">
                          <a:solidFill>
                            <a:srgbClr val="000000"/>
                          </a:solidFill>
                          <a:effectLst/>
                          <a:latin typeface="Calibri"/>
                        </a:rPr>
                        <a:t>Spring 2019</a:t>
                      </a:r>
                      <a:br>
                        <a:rPr lang="en-US" sz="1200" b="1" i="0" u="none" strike="noStrike">
                          <a:solidFill>
                            <a:srgbClr val="000000"/>
                          </a:solidFill>
                          <a:effectLst/>
                          <a:latin typeface="Calibri"/>
                        </a:rPr>
                      </a:br>
                      <a:r>
                        <a:rPr lang="en-US" sz="1200" b="1" i="0" u="none" strike="noStrike">
                          <a:solidFill>
                            <a:srgbClr val="000000"/>
                          </a:solidFill>
                          <a:effectLst/>
                          <a:latin typeface="Calibri"/>
                        </a:rPr>
                        <a:t>scores given in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69945">
                <a:tc>
                  <a:txBody>
                    <a:bodyPr/>
                    <a:lstStyle/>
                    <a:p>
                      <a:pPr algn="l" fontAlgn="b"/>
                      <a:r>
                        <a:rPr lang="en-US" sz="11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Form 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1200" b="1" i="0" u="none" strike="noStrike">
                          <a:solidFill>
                            <a:srgbClr val="000000"/>
                          </a:solidFill>
                          <a:effectLst/>
                          <a:latin typeface="Calibri"/>
                        </a:rPr>
                        <a:t>Form 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1" i="0" u="none" strike="noStrike">
                          <a:solidFill>
                            <a:srgbClr val="000000"/>
                          </a:solidFill>
                          <a:effectLst/>
                          <a:latin typeface="Calibri"/>
                        </a:rPr>
                        <a:t>Form 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1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1200" b="1" i="0" u="none" strike="noStrike">
                          <a:solidFill>
                            <a:srgbClr val="000000"/>
                          </a:solidFill>
                          <a:effectLst/>
                          <a:latin typeface="Calibri"/>
                        </a:rPr>
                        <a:t>Form 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1200" b="1" i="0" u="none" strike="noStrike">
                          <a:solidFill>
                            <a:srgbClr val="000000"/>
                          </a:solidFill>
                          <a:effectLst/>
                          <a:latin typeface="Calibri"/>
                        </a:rPr>
                        <a:t>Form 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1" i="0" u="none" strike="noStrike">
                          <a:solidFill>
                            <a:srgbClr val="000000"/>
                          </a:solidFill>
                          <a:effectLst/>
                          <a:latin typeface="Calibri"/>
                        </a:rPr>
                        <a:t>Form 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2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1200" b="1" i="0" u="none" strike="noStrike">
                          <a:solidFill>
                            <a:srgbClr val="000000"/>
                          </a:solidFill>
                          <a:effectLst/>
                          <a:latin typeface="Calibri"/>
                        </a:rPr>
                        <a:t>Form 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1200" b="1" i="0" u="none" strike="noStrike">
                          <a:solidFill>
                            <a:srgbClr val="000000"/>
                          </a:solidFill>
                          <a:effectLst/>
                          <a:latin typeface="Calibri"/>
                        </a:rPr>
                        <a:t>Form 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1" i="0" u="none" strike="noStrike">
                          <a:solidFill>
                            <a:srgbClr val="000000"/>
                          </a:solidFill>
                          <a:effectLst/>
                          <a:latin typeface="Calibri"/>
                        </a:rPr>
                        <a:t>Form 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249180">
                <a:tc>
                  <a:txBody>
                    <a:bodyPr/>
                    <a:lstStyle/>
                    <a:p>
                      <a:pPr algn="l" fontAlgn="b"/>
                      <a:r>
                        <a:rPr lang="en-US" sz="1400" b="1" i="0" u="none" strike="noStrike">
                          <a:solidFill>
                            <a:srgbClr val="000000"/>
                          </a:solidFill>
                          <a:effectLst/>
                          <a:latin typeface="Calibri"/>
                        </a:rPr>
                        <a:t>Abd.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dirty="0">
                          <a:solidFill>
                            <a:srgbClr val="000000"/>
                          </a:solidFill>
                          <a:effectLst/>
                          <a:latin typeface="Calibri"/>
                        </a:rPr>
                        <a:t>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dirty="0">
                          <a:solidFill>
                            <a:srgbClr val="000000"/>
                          </a:solidFill>
                          <a:effectLst/>
                          <a:latin typeface="Calibri"/>
                        </a:rPr>
                        <a:t>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a:rPr>
                        <a:t>81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a:rPr>
                        <a:t>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80">
                <a:tc>
                  <a:txBody>
                    <a:bodyPr/>
                    <a:lstStyle/>
                    <a:p>
                      <a:pPr algn="l" fontAlgn="b"/>
                      <a:r>
                        <a:rPr lang="en-US" sz="1400" b="1" i="0" u="none" strike="noStrike">
                          <a:solidFill>
                            <a:srgbClr val="000000"/>
                          </a:solidFill>
                          <a:effectLst/>
                          <a:latin typeface="Calibri"/>
                        </a:rPr>
                        <a:t>Fatm.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a:solidFill>
                            <a:srgbClr val="000000"/>
                          </a:solidFill>
                          <a:effectLst/>
                          <a:latin typeface="Calibri"/>
                        </a:rPr>
                        <a:t>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81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a:solidFill>
                            <a:srgbClr val="000000"/>
                          </a:solidFill>
                          <a:effectLst/>
                          <a:latin typeface="Calibri"/>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80">
                <a:tc>
                  <a:txBody>
                    <a:bodyPr/>
                    <a:lstStyle/>
                    <a:p>
                      <a:pPr algn="l" fontAlgn="b"/>
                      <a:r>
                        <a:rPr lang="en-US" sz="1400" b="1" i="0" u="none" strike="noStrike">
                          <a:solidFill>
                            <a:srgbClr val="000000"/>
                          </a:solidFill>
                          <a:effectLst/>
                          <a:latin typeface="Calibri"/>
                        </a:rPr>
                        <a:t>Zak.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a:solidFill>
                            <a:srgbClr val="000000"/>
                          </a:solidFill>
                          <a:effectLst/>
                          <a:latin typeface="Calibri"/>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a:solidFill>
                            <a:srgbClr val="000000"/>
                          </a:solidFill>
                          <a:effectLst/>
                          <a:latin typeface="Calibri"/>
                        </a:rPr>
                        <a:t>73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80">
                <a:tc>
                  <a:txBody>
                    <a:bodyPr/>
                    <a:lstStyle/>
                    <a:p>
                      <a:pPr algn="l" fontAlgn="b"/>
                      <a:r>
                        <a:rPr lang="en-US" sz="1400" b="1" i="0" u="none" strike="noStrike">
                          <a:solidFill>
                            <a:srgbClr val="000000"/>
                          </a:solidFill>
                          <a:effectLst/>
                          <a:latin typeface="Calibri"/>
                        </a:rPr>
                        <a:t>Nur.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a:solidFill>
                            <a:srgbClr val="000000"/>
                          </a:solidFill>
                          <a:effectLst/>
                          <a:latin typeface="Calibri"/>
                        </a:rPr>
                        <a:t>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a:solidFill>
                            <a:srgbClr val="000000"/>
                          </a:solidFill>
                          <a:effectLst/>
                          <a:latin typeface="Calibri"/>
                        </a:rPr>
                        <a:t>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80">
                <a:tc>
                  <a:txBody>
                    <a:bodyPr/>
                    <a:lstStyle/>
                    <a:p>
                      <a:pPr algn="l" fontAlgn="b"/>
                      <a:r>
                        <a:rPr lang="en-US" sz="1400" b="1" i="0" u="none" strike="noStrike">
                          <a:solidFill>
                            <a:srgbClr val="000000"/>
                          </a:solidFill>
                          <a:effectLst/>
                          <a:latin typeface="Calibri"/>
                        </a:rPr>
                        <a:t>Yah.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a:solidFill>
                            <a:srgbClr val="000000"/>
                          </a:solidFill>
                          <a:effectLst/>
                          <a:latin typeface="Calibri"/>
                        </a:rPr>
                        <a:t>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a:solidFill>
                            <a:srgbClr val="000000"/>
                          </a:solidFill>
                          <a:effectLst/>
                          <a:latin typeface="Calibri"/>
                        </a:rPr>
                        <a:t>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81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80">
                <a:tc>
                  <a:txBody>
                    <a:bodyPr/>
                    <a:lstStyle/>
                    <a:p>
                      <a:pPr algn="l" fontAlgn="b"/>
                      <a:r>
                        <a:rPr lang="en-US" sz="1400" b="1" i="0" u="none" strike="noStrike">
                          <a:solidFill>
                            <a:srgbClr val="000000"/>
                          </a:solidFill>
                          <a:effectLst/>
                          <a:latin typeface="Calibri"/>
                        </a:rPr>
                        <a:t>Mak.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a:solidFill>
                            <a:srgbClr val="000000"/>
                          </a:solidFill>
                          <a:effectLst/>
                          <a:latin typeface="Calibri"/>
                        </a:rPr>
                        <a:t>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a:solidFill>
                            <a:srgbClr val="000000"/>
                          </a:solidFill>
                          <a:effectLst/>
                          <a:latin typeface="Calibri"/>
                        </a:rPr>
                        <a:t>81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78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80">
                <a:tc>
                  <a:txBody>
                    <a:bodyPr/>
                    <a:lstStyle/>
                    <a:p>
                      <a:pPr algn="l" fontAlgn="b"/>
                      <a:r>
                        <a:rPr lang="en-US" sz="1400" b="1" i="0" u="none" strike="noStrike">
                          <a:solidFill>
                            <a:srgbClr val="000000"/>
                          </a:solidFill>
                          <a:effectLst/>
                          <a:latin typeface="Calibri"/>
                        </a:rPr>
                        <a:t>Ash.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a:solidFill>
                            <a:srgbClr val="000000"/>
                          </a:solidFill>
                          <a:effectLst/>
                          <a:latin typeface="Calibri"/>
                        </a:rPr>
                        <a:t>89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73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a:solidFill>
                            <a:srgbClr val="000000"/>
                          </a:solidFill>
                          <a:effectLst/>
                          <a:latin typeface="Calibri"/>
                        </a:rPr>
                        <a:t>98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86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80">
                <a:tc>
                  <a:txBody>
                    <a:bodyPr/>
                    <a:lstStyle/>
                    <a:p>
                      <a:pPr algn="l" fontAlgn="b"/>
                      <a:r>
                        <a:rPr lang="en-US" sz="1400" b="1" i="0" u="none" strike="noStrike">
                          <a:solidFill>
                            <a:srgbClr val="000000"/>
                          </a:solidFill>
                          <a:effectLst/>
                          <a:latin typeface="Calibri"/>
                        </a:rPr>
                        <a:t>Dau.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81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89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a:solidFill>
                            <a:srgbClr val="000000"/>
                          </a:solidFill>
                          <a:effectLst/>
                          <a:latin typeface="Calibri"/>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98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84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80">
                <a:tc>
                  <a:txBody>
                    <a:bodyPr/>
                    <a:lstStyle/>
                    <a:p>
                      <a:pPr algn="l" fontAlgn="b"/>
                      <a:r>
                        <a:rPr lang="en-US" sz="1400" b="1" i="0" u="none" strike="noStrike">
                          <a:solidFill>
                            <a:srgbClr val="000000"/>
                          </a:solidFill>
                          <a:effectLst/>
                          <a:latin typeface="Calibri"/>
                        </a:rPr>
                        <a:t>Huth.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a:solidFill>
                            <a:srgbClr val="000000"/>
                          </a:solidFill>
                          <a:effectLst/>
                          <a:latin typeface="Calibri"/>
                        </a:rPr>
                        <a:t>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a:solidFill>
                            <a:srgbClr val="000000"/>
                          </a:solidFill>
                          <a:effectLst/>
                          <a:latin typeface="Calibri"/>
                        </a:rPr>
                        <a:t>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80">
                <a:tc>
                  <a:txBody>
                    <a:bodyPr/>
                    <a:lstStyle/>
                    <a:p>
                      <a:pPr algn="l" fontAlgn="b"/>
                      <a:r>
                        <a:rPr lang="en-US" sz="1400" b="1" i="0" u="none" strike="noStrike">
                          <a:solidFill>
                            <a:srgbClr val="000000"/>
                          </a:solidFill>
                          <a:effectLst/>
                          <a:latin typeface="Calibri"/>
                        </a:rPr>
                        <a:t>Rah.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a:solidFill>
                            <a:srgbClr val="000000"/>
                          </a:solidFill>
                          <a:effectLst/>
                          <a:latin typeface="Calibri"/>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a:solidFill>
                            <a:srgbClr val="000000"/>
                          </a:solidFill>
                          <a:effectLst/>
                          <a:latin typeface="Calibri"/>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80">
                <a:tc>
                  <a:txBody>
                    <a:bodyPr/>
                    <a:lstStyle/>
                    <a:p>
                      <a:pPr algn="l" fontAlgn="b"/>
                      <a:r>
                        <a:rPr lang="en-US" sz="1400" b="1" i="0" u="none" strike="noStrike">
                          <a:solidFill>
                            <a:srgbClr val="000000"/>
                          </a:solidFill>
                          <a:effectLst/>
                          <a:latin typeface="Calibri"/>
                        </a:rPr>
                        <a:t>Fad.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a:solidFill>
                            <a:srgbClr val="000000"/>
                          </a:solidFill>
                          <a:effectLst/>
                          <a:latin typeface="Calibri"/>
                        </a:rPr>
                        <a:t>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a:solidFill>
                            <a:srgbClr val="000000"/>
                          </a:solidFill>
                          <a:effectLst/>
                          <a:latin typeface="Calibri"/>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80">
                <a:tc>
                  <a:txBody>
                    <a:bodyPr/>
                    <a:lstStyle/>
                    <a:p>
                      <a:pPr algn="l" fontAlgn="b"/>
                      <a:r>
                        <a:rPr lang="en-US" sz="1400" b="1" i="0" u="none" strike="noStrike">
                          <a:solidFill>
                            <a:srgbClr val="000000"/>
                          </a:solidFill>
                          <a:effectLst/>
                          <a:latin typeface="Calibri"/>
                        </a:rPr>
                        <a:t>Han.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a:solidFill>
                            <a:srgbClr val="000000"/>
                          </a:solidFill>
                          <a:effectLst/>
                          <a:latin typeface="Calibri"/>
                        </a:rPr>
                        <a:t>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80">
                <a:tc>
                  <a:txBody>
                    <a:bodyPr/>
                    <a:lstStyle/>
                    <a:p>
                      <a:pPr algn="l" fontAlgn="b"/>
                      <a:r>
                        <a:rPr lang="en-US" sz="1400" b="1" i="0" u="none" strike="noStrike">
                          <a:solidFill>
                            <a:srgbClr val="000000"/>
                          </a:solidFill>
                          <a:effectLst/>
                          <a:latin typeface="Calibri"/>
                        </a:rPr>
                        <a:t>Sac.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a:solidFill>
                            <a:srgbClr val="000000"/>
                          </a:solidFill>
                          <a:effectLst/>
                          <a:latin typeface="Calibri"/>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a:solidFill>
                            <a:srgbClr val="000000"/>
                          </a:solidFill>
                          <a:effectLst/>
                          <a:latin typeface="Calibri"/>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80">
                <a:tc>
                  <a:txBody>
                    <a:bodyPr/>
                    <a:lstStyle/>
                    <a:p>
                      <a:pPr algn="l" fontAlgn="b"/>
                      <a:r>
                        <a:rPr lang="en-US" sz="1400" b="1" i="0" u="none" strike="noStrike" dirty="0" err="1">
                          <a:solidFill>
                            <a:srgbClr val="000000"/>
                          </a:solidFill>
                          <a:effectLst/>
                          <a:latin typeface="Calibri"/>
                        </a:rPr>
                        <a:t>Uka</a:t>
                      </a:r>
                      <a:r>
                        <a:rPr lang="en-US" sz="1400" b="1" i="0" u="none" strike="noStrike" dirty="0">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a:solidFill>
                            <a:srgbClr val="000000"/>
                          </a:solidFill>
                          <a:effectLst/>
                          <a:latin typeface="Calibri"/>
                        </a:rPr>
                        <a:t>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1400" b="1" i="0" u="none" strike="noStrike">
                          <a:solidFill>
                            <a:srgbClr val="000000"/>
                          </a:solidFill>
                          <a:effectLst/>
                          <a:latin typeface="Calibri"/>
                        </a:rPr>
                        <a:t>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223576" y="5103674"/>
            <a:ext cx="8686800" cy="1415772"/>
          </a:xfrm>
          <a:prstGeom prst="rect">
            <a:avLst/>
          </a:prstGeom>
        </p:spPr>
        <p:txBody>
          <a:bodyPr wrap="square">
            <a:spAutoFit/>
          </a:bodyPr>
          <a:lstStyle/>
          <a:p>
            <a:r>
              <a:rPr lang="en-US" b="1" dirty="0"/>
              <a:t>Form A </a:t>
            </a:r>
            <a:r>
              <a:rPr lang="en-US" dirty="0" smtClean="0"/>
              <a:t>:  </a:t>
            </a:r>
            <a:r>
              <a:rPr lang="en-US" dirty="0"/>
              <a:t>1-syllable, </a:t>
            </a:r>
            <a:r>
              <a:rPr lang="en-US" dirty="0" smtClean="0"/>
              <a:t>few blends/digraphs  </a:t>
            </a:r>
            <a:r>
              <a:rPr lang="en-US" sz="1600" b="1" dirty="0" smtClean="0"/>
              <a:t>(e.g. sat</a:t>
            </a:r>
            <a:r>
              <a:rPr lang="en-US" sz="1600" b="1" dirty="0"/>
              <a:t>, more, hill, plow, coat, few, flip, law)</a:t>
            </a:r>
          </a:p>
          <a:p>
            <a:r>
              <a:rPr lang="en-US" b="1" dirty="0"/>
              <a:t>Form </a:t>
            </a:r>
            <a:r>
              <a:rPr lang="en-US" b="1" dirty="0" smtClean="0"/>
              <a:t>B</a:t>
            </a:r>
            <a:r>
              <a:rPr lang="en-US" dirty="0" smtClean="0"/>
              <a:t>:  </a:t>
            </a:r>
            <a:r>
              <a:rPr lang="en-US" dirty="0"/>
              <a:t>1-2 </a:t>
            </a:r>
            <a:r>
              <a:rPr lang="en-US" dirty="0" smtClean="0"/>
              <a:t>syllables, </a:t>
            </a:r>
            <a:r>
              <a:rPr lang="en-US" dirty="0"/>
              <a:t>many </a:t>
            </a:r>
            <a:r>
              <a:rPr lang="en-US" dirty="0" smtClean="0"/>
              <a:t>blends/digraphs</a:t>
            </a:r>
            <a:r>
              <a:rPr lang="en-US" dirty="0"/>
              <a:t>, some </a:t>
            </a:r>
            <a:r>
              <a:rPr lang="en-US" dirty="0" smtClean="0"/>
              <a:t>endings/compound </a:t>
            </a:r>
            <a:r>
              <a:rPr lang="en-US" dirty="0"/>
              <a:t>words </a:t>
            </a:r>
            <a:endParaRPr lang="en-US" dirty="0" smtClean="0"/>
          </a:p>
          <a:p>
            <a:r>
              <a:rPr lang="en-US" sz="1600" b="1" dirty="0"/>
              <a:t> </a:t>
            </a:r>
            <a:r>
              <a:rPr lang="en-US" sz="1600" b="1" dirty="0" smtClean="0"/>
              <a:t>  (e.g. shop</a:t>
            </a:r>
            <a:r>
              <a:rPr lang="en-US" sz="1600" b="1" dirty="0"/>
              <a:t>, steepest, folded, powder, eastern, mixture</a:t>
            </a:r>
            <a:r>
              <a:rPr lang="en-US" sz="1600" b="1" dirty="0" smtClean="0"/>
              <a:t>, failure</a:t>
            </a:r>
            <a:r>
              <a:rPr lang="en-US" sz="1600" b="1" dirty="0"/>
              <a:t>, thirsty, wrinkle)</a:t>
            </a:r>
          </a:p>
          <a:p>
            <a:r>
              <a:rPr lang="en-US" b="1" dirty="0"/>
              <a:t>Form </a:t>
            </a:r>
            <a:r>
              <a:rPr lang="en-US" b="1" dirty="0" smtClean="0"/>
              <a:t>C</a:t>
            </a:r>
            <a:r>
              <a:rPr lang="en-US" dirty="0" smtClean="0"/>
              <a:t>:  </a:t>
            </a:r>
            <a:r>
              <a:rPr lang="en-US" dirty="0"/>
              <a:t>2-3 syllables, many compound words, many affixes </a:t>
            </a:r>
            <a:endParaRPr lang="en-US" dirty="0" smtClean="0"/>
          </a:p>
          <a:p>
            <a:r>
              <a:rPr lang="en-US" sz="1600" b="1" dirty="0"/>
              <a:t> </a:t>
            </a:r>
            <a:r>
              <a:rPr lang="en-US" sz="1600" b="1" dirty="0" smtClean="0"/>
              <a:t> (e.g. committee</a:t>
            </a:r>
            <a:r>
              <a:rPr lang="en-US" sz="1600" b="1" dirty="0"/>
              <a:t>, popular, occupation, filtering, precaution, acquaintance, gadget, threadbare)</a:t>
            </a:r>
          </a:p>
        </p:txBody>
      </p:sp>
    </p:spTree>
    <p:extLst>
      <p:ext uri="{BB962C8B-B14F-4D97-AF65-F5344CB8AC3E}">
        <p14:creationId xmlns:p14="http://schemas.microsoft.com/office/powerpoint/2010/main" val="26017673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529" y="586493"/>
            <a:ext cx="6248942" cy="5685013"/>
          </a:xfrm>
          <a:prstGeom prst="rect">
            <a:avLst/>
          </a:prstGeom>
        </p:spPr>
      </p:pic>
    </p:spTree>
    <p:extLst>
      <p:ext uri="{BB962C8B-B14F-4D97-AF65-F5344CB8AC3E}">
        <p14:creationId xmlns:p14="http://schemas.microsoft.com/office/powerpoint/2010/main" val="687001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393" y="689372"/>
            <a:ext cx="7529213" cy="5479255"/>
          </a:xfrm>
          <a:prstGeom prst="rect">
            <a:avLst/>
          </a:prstGeom>
        </p:spPr>
      </p:pic>
    </p:spTree>
    <p:extLst>
      <p:ext uri="{BB962C8B-B14F-4D97-AF65-F5344CB8AC3E}">
        <p14:creationId xmlns:p14="http://schemas.microsoft.com/office/powerpoint/2010/main" val="30769370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0"/>
            <a:ext cx="7696200" cy="369332"/>
          </a:xfrm>
          <a:prstGeom prst="rect">
            <a:avLst/>
          </a:prstGeom>
          <a:noFill/>
        </p:spPr>
        <p:txBody>
          <a:bodyPr wrap="square" rtlCol="0">
            <a:spAutoFit/>
          </a:bodyPr>
          <a:lstStyle/>
          <a:p>
            <a:pPr algn="ctr"/>
            <a:r>
              <a:rPr lang="en-US" b="1" dirty="0" smtClean="0"/>
              <a:t>Results based on 7 weeks of instruction. </a:t>
            </a:r>
            <a:endParaRPr lang="en-US" b="1"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31" t="6247" r="3664" b="4562"/>
          <a:stretch/>
        </p:blipFill>
        <p:spPr bwMode="auto">
          <a:xfrm>
            <a:off x="716968" y="451549"/>
            <a:ext cx="7665032" cy="5644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37802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799" y="471785"/>
            <a:ext cx="8305799" cy="923330"/>
          </a:xfrm>
          <a:prstGeom prst="rect">
            <a:avLst/>
          </a:prstGeom>
          <a:noFill/>
        </p:spPr>
        <p:txBody>
          <a:bodyPr wrap="square" rtlCol="0">
            <a:spAutoFit/>
          </a:bodyPr>
          <a:lstStyle/>
          <a:p>
            <a:pPr lvl="0"/>
            <a:r>
              <a:rPr lang="en-US" b="1" dirty="0"/>
              <a:t>NWEA Data Gains, Oct. 2010 – Jan. 2011</a:t>
            </a:r>
            <a:endParaRPr lang="en-US" dirty="0"/>
          </a:p>
          <a:p>
            <a:r>
              <a:rPr lang="en-US" dirty="0"/>
              <a:t>These 4</a:t>
            </a:r>
            <a:r>
              <a:rPr lang="en-US" baseline="30000" dirty="0"/>
              <a:t>th</a:t>
            </a:r>
            <a:r>
              <a:rPr lang="en-US" dirty="0"/>
              <a:t>, 5</a:t>
            </a:r>
            <a:r>
              <a:rPr lang="en-US" baseline="30000" dirty="0"/>
              <a:t>th</a:t>
            </a:r>
            <a:r>
              <a:rPr lang="en-US" dirty="0"/>
              <a:t>, and 6</a:t>
            </a:r>
            <a:r>
              <a:rPr lang="en-US" baseline="30000" dirty="0"/>
              <a:t>th</a:t>
            </a:r>
            <a:r>
              <a:rPr lang="en-US" dirty="0"/>
              <a:t> graders completed the Chunk </a:t>
            </a:r>
            <a:r>
              <a:rPr lang="en-US" dirty="0" smtClean="0"/>
              <a:t>Reading Program in </a:t>
            </a:r>
            <a:r>
              <a:rPr lang="en-US" dirty="0"/>
              <a:t>3 months.</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16376081"/>
              </p:ext>
            </p:extLst>
          </p:nvPr>
        </p:nvGraphicFramePr>
        <p:xfrm>
          <a:off x="1676400" y="1523999"/>
          <a:ext cx="5410200" cy="4191003"/>
        </p:xfrm>
        <a:graphic>
          <a:graphicData uri="http://schemas.openxmlformats.org/drawingml/2006/table">
            <a:tbl>
              <a:tblPr firstRow="1" firstCol="1" bandRow="1"/>
              <a:tblGrid>
                <a:gridCol w="2611821"/>
                <a:gridCol w="2798379"/>
              </a:tblGrid>
              <a:tr h="931334">
                <a:tc>
                  <a:txBody>
                    <a:bodyPr/>
                    <a:lstStyle/>
                    <a:p>
                      <a:pPr marL="0" marR="0" algn="ctr">
                        <a:lnSpc>
                          <a:spcPct val="115000"/>
                        </a:lnSpc>
                        <a:spcBef>
                          <a:spcPts val="0"/>
                        </a:spcBef>
                        <a:spcAft>
                          <a:spcPts val="0"/>
                        </a:spcAft>
                      </a:pPr>
                      <a:r>
                        <a:rPr lang="en-US" sz="2000" b="1" dirty="0">
                          <a:effectLst/>
                          <a:latin typeface="Calibri"/>
                          <a:ea typeface="Calibri"/>
                          <a:cs typeface="Times New Roman"/>
                        </a:rPr>
                        <a:t>ELL</a:t>
                      </a:r>
                      <a:endParaRPr lang="en-US" sz="2000" dirty="0">
                        <a:effectLst/>
                        <a:latin typeface="Calibri"/>
                        <a:ea typeface="Calibri"/>
                        <a:cs typeface="Times New Roman"/>
                      </a:endParaRPr>
                    </a:p>
                    <a:p>
                      <a:pPr marL="0" marR="0" algn="ctr">
                        <a:lnSpc>
                          <a:spcPct val="115000"/>
                        </a:lnSpc>
                        <a:spcBef>
                          <a:spcPts val="0"/>
                        </a:spcBef>
                        <a:spcAft>
                          <a:spcPts val="0"/>
                        </a:spcAft>
                      </a:pPr>
                      <a:r>
                        <a:rPr lang="en-US" sz="2000" b="1" dirty="0">
                          <a:effectLst/>
                          <a:latin typeface="Calibri"/>
                          <a:ea typeface="Calibri"/>
                          <a:cs typeface="Times New Roman"/>
                        </a:rPr>
                        <a:t>Student</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Gains</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5667">
                <a:tc>
                  <a:txBody>
                    <a:bodyPr/>
                    <a:lstStyle/>
                    <a:p>
                      <a:pPr marL="0" marR="0" algn="l">
                        <a:lnSpc>
                          <a:spcPct val="115000"/>
                        </a:lnSpc>
                        <a:spcBef>
                          <a:spcPts val="0"/>
                        </a:spcBef>
                        <a:spcAft>
                          <a:spcPts val="0"/>
                        </a:spcAft>
                      </a:pPr>
                      <a:r>
                        <a:rPr lang="en-US" sz="1600" b="1" dirty="0">
                          <a:effectLst/>
                          <a:latin typeface="Calibri"/>
                          <a:ea typeface="Calibri"/>
                          <a:cs typeface="Times New Roman"/>
                        </a:rPr>
                        <a:t>Jeff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600" b="1">
                          <a:effectLst/>
                          <a:latin typeface="Calibri"/>
                          <a:ea typeface="Calibri"/>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5667">
                <a:tc>
                  <a:txBody>
                    <a:bodyPr/>
                    <a:lstStyle/>
                    <a:p>
                      <a:pPr marL="0" marR="0" algn="l">
                        <a:lnSpc>
                          <a:spcPct val="115000"/>
                        </a:lnSpc>
                        <a:spcBef>
                          <a:spcPts val="0"/>
                        </a:spcBef>
                        <a:spcAft>
                          <a:spcPts val="0"/>
                        </a:spcAft>
                      </a:pPr>
                      <a:r>
                        <a:rPr lang="en-US" sz="1600" b="1" dirty="0">
                          <a:effectLst/>
                          <a:latin typeface="Calibri"/>
                          <a:ea typeface="Calibri"/>
                          <a:cs typeface="Times New Roman"/>
                        </a:rPr>
                        <a:t>Jessica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600" b="1" dirty="0">
                          <a:effectLst/>
                          <a:latin typeface="Calibri"/>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5667">
                <a:tc>
                  <a:txBody>
                    <a:bodyPr/>
                    <a:lstStyle/>
                    <a:p>
                      <a:pPr marL="0" marR="0" algn="l">
                        <a:lnSpc>
                          <a:spcPct val="115000"/>
                        </a:lnSpc>
                        <a:spcBef>
                          <a:spcPts val="0"/>
                        </a:spcBef>
                        <a:spcAft>
                          <a:spcPts val="0"/>
                        </a:spcAft>
                      </a:pPr>
                      <a:r>
                        <a:rPr lang="en-US" sz="1600" b="1" dirty="0" err="1">
                          <a:effectLst/>
                          <a:latin typeface="Calibri"/>
                          <a:ea typeface="Calibri"/>
                          <a:cs typeface="Times New Roman"/>
                        </a:rPr>
                        <a:t>Tsion</a:t>
                      </a:r>
                      <a:endParaRPr lang="en-US"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600" b="1">
                          <a:effectLst/>
                          <a:latin typeface="Calibri"/>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5667">
                <a:tc>
                  <a:txBody>
                    <a:bodyPr/>
                    <a:lstStyle/>
                    <a:p>
                      <a:pPr marL="0" marR="0" algn="l">
                        <a:lnSpc>
                          <a:spcPct val="115000"/>
                        </a:lnSpc>
                        <a:spcBef>
                          <a:spcPts val="0"/>
                        </a:spcBef>
                        <a:spcAft>
                          <a:spcPts val="0"/>
                        </a:spcAft>
                      </a:pPr>
                      <a:r>
                        <a:rPr lang="en-US" sz="1600" b="1" dirty="0">
                          <a:effectLst/>
                          <a:latin typeface="Calibri"/>
                          <a:ea typeface="Calibri"/>
                          <a:cs typeface="Times New Roman"/>
                        </a:rPr>
                        <a:t>Elizabeth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600" b="1">
                          <a:effectLst/>
                          <a:latin typeface="Calibri"/>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5667">
                <a:tc>
                  <a:txBody>
                    <a:bodyPr/>
                    <a:lstStyle/>
                    <a:p>
                      <a:pPr marL="0" marR="0" algn="l">
                        <a:lnSpc>
                          <a:spcPct val="115000"/>
                        </a:lnSpc>
                        <a:spcBef>
                          <a:spcPts val="0"/>
                        </a:spcBef>
                        <a:spcAft>
                          <a:spcPts val="0"/>
                        </a:spcAft>
                      </a:pPr>
                      <a:r>
                        <a:rPr lang="en-US" sz="1600" b="1" dirty="0" err="1">
                          <a:effectLst/>
                          <a:latin typeface="Calibri"/>
                          <a:ea typeface="Calibri"/>
                          <a:cs typeface="Times New Roman"/>
                        </a:rPr>
                        <a:t>Yibeital</a:t>
                      </a:r>
                      <a:endParaRPr lang="en-US"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600" b="1">
                          <a:effectLst/>
                          <a:latin typeface="Calibri"/>
                          <a:ea typeface="Calibri"/>
                          <a:cs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5667">
                <a:tc>
                  <a:txBody>
                    <a:bodyPr/>
                    <a:lstStyle/>
                    <a:p>
                      <a:pPr marL="0" marR="0" algn="l">
                        <a:lnSpc>
                          <a:spcPct val="115000"/>
                        </a:lnSpc>
                        <a:spcBef>
                          <a:spcPts val="0"/>
                        </a:spcBef>
                        <a:spcAft>
                          <a:spcPts val="0"/>
                        </a:spcAft>
                      </a:pPr>
                      <a:r>
                        <a:rPr lang="en-US" sz="1600" b="1" dirty="0" err="1">
                          <a:effectLst/>
                          <a:latin typeface="Calibri"/>
                          <a:ea typeface="Calibri"/>
                          <a:cs typeface="Times New Roman"/>
                        </a:rPr>
                        <a:t>Abeal</a:t>
                      </a:r>
                      <a:endParaRPr lang="en-US"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600" b="1">
                          <a:effectLst/>
                          <a:latin typeface="Calibri"/>
                          <a:ea typeface="Calibri"/>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5667">
                <a:tc>
                  <a:txBody>
                    <a:bodyPr/>
                    <a:lstStyle/>
                    <a:p>
                      <a:pPr marL="0" marR="0" algn="l">
                        <a:lnSpc>
                          <a:spcPct val="115000"/>
                        </a:lnSpc>
                        <a:spcBef>
                          <a:spcPts val="0"/>
                        </a:spcBef>
                        <a:spcAft>
                          <a:spcPts val="0"/>
                        </a:spcAft>
                      </a:pPr>
                      <a:r>
                        <a:rPr lang="en-US" sz="1600" b="1" dirty="0">
                          <a:effectLst/>
                          <a:latin typeface="Calibri"/>
                          <a:ea typeface="Calibri"/>
                          <a:cs typeface="Times New Roman"/>
                        </a:rPr>
                        <a:t>Jonathon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600" b="1" dirty="0">
                          <a:effectLst/>
                          <a:latin typeface="Calibri"/>
                          <a:ea typeface="Calibri"/>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25452117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974" y="196334"/>
            <a:ext cx="3400425" cy="461665"/>
          </a:xfrm>
          <a:prstGeom prst="rect">
            <a:avLst/>
          </a:prstGeom>
          <a:noFill/>
        </p:spPr>
        <p:txBody>
          <a:bodyPr wrap="square" rtlCol="0">
            <a:spAutoFit/>
          </a:bodyPr>
          <a:lstStyle/>
          <a:p>
            <a:r>
              <a:rPr lang="en-US" sz="2400" b="1" dirty="0" smtClean="0">
                <a:solidFill>
                  <a:schemeClr val="accent5">
                    <a:lumMod val="75000"/>
                  </a:schemeClr>
                </a:solidFill>
              </a:rPr>
              <a:t>ELL Students are saying</a:t>
            </a:r>
            <a:r>
              <a:rPr lang="en-US" sz="2400" b="1" dirty="0">
                <a:solidFill>
                  <a:schemeClr val="accent5">
                    <a:lumMod val="75000"/>
                  </a:schemeClr>
                </a:solidFill>
              </a:rPr>
              <a:t>:</a:t>
            </a:r>
          </a:p>
        </p:txBody>
      </p:sp>
      <p:sp>
        <p:nvSpPr>
          <p:cNvPr id="3" name="TextBox 2"/>
          <p:cNvSpPr txBox="1"/>
          <p:nvPr/>
        </p:nvSpPr>
        <p:spPr>
          <a:xfrm>
            <a:off x="561975" y="769382"/>
            <a:ext cx="2971800" cy="230832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“The Chunk Charts helped me brake the word down, sound the word, and read fluently. </a:t>
            </a:r>
            <a:r>
              <a:rPr lang="en-US" dirty="0" smtClean="0">
                <a:solidFill>
                  <a:srgbClr val="FF0000"/>
                </a:solidFill>
              </a:rPr>
              <a:t>  I was at a low level last year, and this year I got to a high level and read good</a:t>
            </a:r>
            <a:r>
              <a:rPr lang="en-US" dirty="0" smtClean="0"/>
              <a:t>.”  </a:t>
            </a:r>
          </a:p>
          <a:p>
            <a:endParaRPr lang="en-US" dirty="0" smtClean="0"/>
          </a:p>
          <a:p>
            <a:r>
              <a:rPr lang="en-US" dirty="0" smtClean="0"/>
              <a:t>-- Z., 5</a:t>
            </a:r>
            <a:r>
              <a:rPr lang="en-US" baseline="30000" dirty="0" smtClean="0"/>
              <a:t>th</a:t>
            </a:r>
            <a:r>
              <a:rPr lang="en-US" dirty="0" smtClean="0"/>
              <a:t> grade ELL student</a:t>
            </a:r>
            <a:endParaRPr lang="en-US" dirty="0"/>
          </a:p>
        </p:txBody>
      </p:sp>
      <p:sp>
        <p:nvSpPr>
          <p:cNvPr id="4" name="TextBox 3"/>
          <p:cNvSpPr txBox="1"/>
          <p:nvPr/>
        </p:nvSpPr>
        <p:spPr>
          <a:xfrm>
            <a:off x="4905375" y="1143000"/>
            <a:ext cx="3810000" cy="507831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“After just 8 weeks of teaching, practicing, and applying the Chunk Charts with my students, I have noticed that my ELL have specific strategies for helping themselves by breaking the word apart, comparing the parts to the chunks they know, and decoding the word on their own.  I often hear my students say things like, ‘This word has the chunk – old, like old/cold.’  ELL students can access this system automatically because each chunk is directly linked to a helping word and a photo of that word. Furthermore, </a:t>
            </a:r>
            <a:r>
              <a:rPr lang="en-US" dirty="0" smtClean="0">
                <a:solidFill>
                  <a:srgbClr val="FF0000"/>
                </a:solidFill>
              </a:rPr>
              <a:t>the helping words are universal concepts that my ELL students have direct experience with</a:t>
            </a:r>
            <a:r>
              <a:rPr lang="en-US" dirty="0" smtClean="0"/>
              <a:t>.”  </a:t>
            </a:r>
          </a:p>
          <a:p>
            <a:r>
              <a:rPr lang="en-US" dirty="0" smtClean="0"/>
              <a:t>-- Sarah Hernandez, ELL teacher</a:t>
            </a:r>
            <a:endParaRPr lang="en-US" dirty="0"/>
          </a:p>
        </p:txBody>
      </p:sp>
      <p:sp>
        <p:nvSpPr>
          <p:cNvPr id="5" name="TextBox 4"/>
          <p:cNvSpPr txBox="1"/>
          <p:nvPr/>
        </p:nvSpPr>
        <p:spPr>
          <a:xfrm>
            <a:off x="657225" y="3276600"/>
            <a:ext cx="2781300"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a:t>
            </a:r>
            <a:r>
              <a:rPr lang="en-US" dirty="0" smtClean="0">
                <a:solidFill>
                  <a:srgbClr val="FF0000"/>
                </a:solidFill>
              </a:rPr>
              <a:t>The Chunk Charts help me get better with reading.  </a:t>
            </a:r>
            <a:r>
              <a:rPr lang="en-US" dirty="0" smtClean="0"/>
              <a:t>I feel great about reading!” </a:t>
            </a:r>
          </a:p>
          <a:p>
            <a:r>
              <a:rPr lang="en-US" dirty="0" smtClean="0"/>
              <a:t>-- A., 5</a:t>
            </a:r>
            <a:r>
              <a:rPr lang="en-US" baseline="30000" dirty="0" smtClean="0"/>
              <a:t>th</a:t>
            </a:r>
            <a:r>
              <a:rPr lang="en-US" dirty="0" smtClean="0"/>
              <a:t> grade ELL student</a:t>
            </a:r>
            <a:endParaRPr lang="en-US" dirty="0"/>
          </a:p>
        </p:txBody>
      </p:sp>
      <p:sp>
        <p:nvSpPr>
          <p:cNvPr id="6" name="TextBox 5"/>
          <p:cNvSpPr txBox="1"/>
          <p:nvPr/>
        </p:nvSpPr>
        <p:spPr>
          <a:xfrm>
            <a:off x="638175" y="4648200"/>
            <a:ext cx="2819400"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a:t>
            </a:r>
            <a:r>
              <a:rPr lang="en-US" dirty="0" smtClean="0">
                <a:solidFill>
                  <a:srgbClr val="FF0000"/>
                </a:solidFill>
              </a:rPr>
              <a:t>It’s fun to decode with Chunk Charts and with songs too.  </a:t>
            </a:r>
            <a:r>
              <a:rPr lang="en-US" dirty="0" smtClean="0"/>
              <a:t>I learned to break up the word into little pieces and it help me to read better.  </a:t>
            </a:r>
          </a:p>
          <a:p>
            <a:r>
              <a:rPr lang="en-US" dirty="0" smtClean="0"/>
              <a:t>-- N., 5</a:t>
            </a:r>
            <a:r>
              <a:rPr lang="en-US" baseline="30000" dirty="0" smtClean="0"/>
              <a:t>th</a:t>
            </a:r>
            <a:r>
              <a:rPr lang="en-US" dirty="0" smtClean="0"/>
              <a:t> grade ELL student</a:t>
            </a:r>
            <a:endParaRPr lang="en-US" dirty="0"/>
          </a:p>
        </p:txBody>
      </p:sp>
      <p:sp>
        <p:nvSpPr>
          <p:cNvPr id="8" name="TextBox 7"/>
          <p:cNvSpPr txBox="1"/>
          <p:nvPr/>
        </p:nvSpPr>
        <p:spPr>
          <a:xfrm>
            <a:off x="4886324" y="348733"/>
            <a:ext cx="3419475" cy="461665"/>
          </a:xfrm>
          <a:prstGeom prst="rect">
            <a:avLst/>
          </a:prstGeom>
          <a:noFill/>
        </p:spPr>
        <p:txBody>
          <a:bodyPr wrap="square" rtlCol="0">
            <a:spAutoFit/>
          </a:bodyPr>
          <a:lstStyle/>
          <a:p>
            <a:r>
              <a:rPr lang="en-US" sz="2400" b="1" dirty="0" smtClean="0">
                <a:solidFill>
                  <a:schemeClr val="accent3">
                    <a:lumMod val="75000"/>
                  </a:schemeClr>
                </a:solidFill>
              </a:rPr>
              <a:t>ELL Teachers are saying</a:t>
            </a:r>
            <a:r>
              <a:rPr lang="en-US" sz="2400" b="1" dirty="0">
                <a:solidFill>
                  <a:schemeClr val="accent3">
                    <a:lumMod val="75000"/>
                  </a:schemeClr>
                </a:solidFill>
              </a:rPr>
              <a:t>:</a:t>
            </a:r>
          </a:p>
        </p:txBody>
      </p:sp>
    </p:spTree>
    <p:extLst>
      <p:ext uri="{BB962C8B-B14F-4D97-AF65-F5344CB8AC3E}">
        <p14:creationId xmlns:p14="http://schemas.microsoft.com/office/powerpoint/2010/main" val="21751295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4818284"/>
            <a:ext cx="2494133" cy="177321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599" y="5188427"/>
            <a:ext cx="1786933" cy="1403073"/>
          </a:xfrm>
          <a:prstGeom prst="rect">
            <a:avLst/>
          </a:prstGeom>
        </p:spPr>
      </p:pic>
      <p:sp>
        <p:nvSpPr>
          <p:cNvPr id="4" name="TextBox 3"/>
          <p:cNvSpPr txBox="1"/>
          <p:nvPr/>
        </p:nvSpPr>
        <p:spPr>
          <a:xfrm>
            <a:off x="6645409" y="4865223"/>
            <a:ext cx="2117591" cy="369332"/>
          </a:xfrm>
          <a:prstGeom prst="rect">
            <a:avLst/>
          </a:prstGeom>
          <a:noFill/>
        </p:spPr>
        <p:txBody>
          <a:bodyPr wrap="square" rtlCol="0">
            <a:spAutoFit/>
          </a:bodyPr>
          <a:lstStyle/>
          <a:p>
            <a:r>
              <a:rPr lang="en-US" b="1" dirty="0" smtClean="0">
                <a:solidFill>
                  <a:srgbClr val="FF0000"/>
                </a:solidFill>
              </a:rPr>
              <a:t>28 Teaching Videos</a:t>
            </a:r>
            <a:endParaRPr lang="en-US" b="1" dirty="0">
              <a:solidFill>
                <a:srgbClr val="FF0000"/>
              </a:solidFill>
            </a:endParaRPr>
          </a:p>
        </p:txBody>
      </p:sp>
      <p:sp>
        <p:nvSpPr>
          <p:cNvPr id="5" name="TextBox 4"/>
          <p:cNvSpPr txBox="1"/>
          <p:nvPr/>
        </p:nvSpPr>
        <p:spPr>
          <a:xfrm>
            <a:off x="152400" y="4303931"/>
            <a:ext cx="2438400" cy="369332"/>
          </a:xfrm>
          <a:prstGeom prst="rect">
            <a:avLst/>
          </a:prstGeom>
          <a:noFill/>
        </p:spPr>
        <p:txBody>
          <a:bodyPr wrap="square" rtlCol="0">
            <a:spAutoFit/>
          </a:bodyPr>
          <a:lstStyle/>
          <a:p>
            <a:r>
              <a:rPr lang="en-US" b="1" dirty="0" smtClean="0">
                <a:solidFill>
                  <a:srgbClr val="FF0000"/>
                </a:solidFill>
              </a:rPr>
              <a:t>Game Cards</a:t>
            </a:r>
            <a:endParaRPr lang="en-US" b="1" dirty="0">
              <a:solidFill>
                <a:srgbClr val="FF0000"/>
              </a:solidFill>
            </a:endParaRPr>
          </a:p>
        </p:txBody>
      </p:sp>
      <p:sp>
        <p:nvSpPr>
          <p:cNvPr id="6" name="Rectangle 5"/>
          <p:cNvSpPr/>
          <p:nvPr/>
        </p:nvSpPr>
        <p:spPr>
          <a:xfrm>
            <a:off x="4610762" y="5456500"/>
            <a:ext cx="1904999" cy="1077218"/>
          </a:xfrm>
          <a:prstGeom prst="rect">
            <a:avLst/>
          </a:prstGeom>
          <a:noFill/>
          <a:ln w="28575">
            <a:solidFill>
              <a:srgbClr val="FF0000"/>
            </a:solidFill>
          </a:ln>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magnetic letters</a:t>
            </a:r>
            <a:endPar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3554" name="Picture 2" descr="http://www.ladybugliteracy.com/uploads/2/1/4/2/21426522/program-materials_orig.png"/>
          <p:cNvPicPr>
            <a:picLocks noChangeAspect="1" noChangeArrowheads="1"/>
          </p:cNvPicPr>
          <p:nvPr/>
        </p:nvPicPr>
        <p:blipFill rotWithShape="1">
          <a:blip r:embed="rId5">
            <a:extLst>
              <a:ext uri="{28A0092B-C50C-407E-A947-70E740481C1C}">
                <a14:useLocalDpi xmlns:a14="http://schemas.microsoft.com/office/drawing/2010/main" val="0"/>
              </a:ext>
            </a:extLst>
          </a:blip>
          <a:srcRect l="74435" t="52992" r="17728" b="27300"/>
          <a:stretch/>
        </p:blipFill>
        <p:spPr bwMode="auto">
          <a:xfrm rot="5400000">
            <a:off x="3235788" y="5348911"/>
            <a:ext cx="622778" cy="17603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59787" y="5542403"/>
            <a:ext cx="1382488" cy="369332"/>
          </a:xfrm>
          <a:prstGeom prst="rect">
            <a:avLst/>
          </a:prstGeom>
          <a:noFill/>
        </p:spPr>
        <p:txBody>
          <a:bodyPr wrap="square" rtlCol="0">
            <a:spAutoFit/>
          </a:bodyPr>
          <a:lstStyle/>
          <a:p>
            <a:r>
              <a:rPr lang="en-US" b="1" dirty="0" smtClean="0">
                <a:solidFill>
                  <a:srgbClr val="FF0000"/>
                </a:solidFill>
              </a:rPr>
              <a:t>Highlighters</a:t>
            </a:r>
            <a:endParaRPr lang="en-US" b="1" dirty="0">
              <a:solidFill>
                <a:srgbClr val="FF0000"/>
              </a:solidFill>
            </a:endParaRPr>
          </a:p>
        </p:txBody>
      </p:sp>
      <p:pic>
        <p:nvPicPr>
          <p:cNvPr id="2355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3322" y="1956109"/>
            <a:ext cx="1000023" cy="13035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55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5595" y="1919172"/>
            <a:ext cx="1055070" cy="13759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6705599" y="2283995"/>
            <a:ext cx="2133600" cy="646331"/>
          </a:xfrm>
          <a:prstGeom prst="rect">
            <a:avLst/>
          </a:prstGeom>
          <a:noFill/>
        </p:spPr>
        <p:txBody>
          <a:bodyPr wrap="square" rtlCol="0">
            <a:spAutoFit/>
          </a:bodyPr>
          <a:lstStyle/>
          <a:p>
            <a:r>
              <a:rPr lang="en-US" b="1" dirty="0" smtClean="0">
                <a:solidFill>
                  <a:srgbClr val="FF0000"/>
                </a:solidFill>
              </a:rPr>
              <a:t>Early Reader </a:t>
            </a:r>
          </a:p>
          <a:p>
            <a:r>
              <a:rPr lang="en-US" b="1" dirty="0" smtClean="0">
                <a:solidFill>
                  <a:srgbClr val="FF0000"/>
                </a:solidFill>
              </a:rPr>
              <a:t>Student Book Set</a:t>
            </a:r>
            <a:endParaRPr lang="en-US" b="1" dirty="0">
              <a:solidFill>
                <a:srgbClr val="FF0000"/>
              </a:solidFill>
            </a:endParaRPr>
          </a:p>
        </p:txBody>
      </p:sp>
      <p:pic>
        <p:nvPicPr>
          <p:cNvPr id="2355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3322" y="3465128"/>
            <a:ext cx="1035957" cy="1353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9"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85595" y="3465128"/>
            <a:ext cx="1055070" cy="1372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629400" y="3657600"/>
            <a:ext cx="2133600" cy="646331"/>
          </a:xfrm>
          <a:prstGeom prst="rect">
            <a:avLst/>
          </a:prstGeom>
          <a:noFill/>
        </p:spPr>
        <p:txBody>
          <a:bodyPr wrap="square" rtlCol="0">
            <a:spAutoFit/>
          </a:bodyPr>
          <a:lstStyle/>
          <a:p>
            <a:r>
              <a:rPr lang="en-US" b="1" dirty="0" smtClean="0">
                <a:solidFill>
                  <a:srgbClr val="FF0000"/>
                </a:solidFill>
              </a:rPr>
              <a:t>Developing Reader </a:t>
            </a:r>
          </a:p>
          <a:p>
            <a:r>
              <a:rPr lang="en-US" b="1" dirty="0" smtClean="0">
                <a:solidFill>
                  <a:srgbClr val="FF0000"/>
                </a:solidFill>
              </a:rPr>
              <a:t>Student Book Set</a:t>
            </a:r>
            <a:endParaRPr lang="en-US" b="1" dirty="0">
              <a:solidFill>
                <a:srgbClr val="FF0000"/>
              </a:solidFill>
            </a:endParaRPr>
          </a:p>
        </p:txBody>
      </p:sp>
      <p:sp>
        <p:nvSpPr>
          <p:cNvPr id="16" name="TextBox 15"/>
          <p:cNvSpPr txBox="1"/>
          <p:nvPr/>
        </p:nvSpPr>
        <p:spPr>
          <a:xfrm>
            <a:off x="304800" y="242500"/>
            <a:ext cx="2133600" cy="369332"/>
          </a:xfrm>
          <a:prstGeom prst="rect">
            <a:avLst/>
          </a:prstGeom>
          <a:noFill/>
        </p:spPr>
        <p:txBody>
          <a:bodyPr wrap="square" rtlCol="0">
            <a:spAutoFit/>
          </a:bodyPr>
          <a:lstStyle/>
          <a:p>
            <a:r>
              <a:rPr lang="en-US" b="1" dirty="0" smtClean="0">
                <a:solidFill>
                  <a:srgbClr val="FF0000"/>
                </a:solidFill>
              </a:rPr>
              <a:t>Teacher Edition</a:t>
            </a:r>
          </a:p>
        </p:txBody>
      </p:sp>
      <p:pic>
        <p:nvPicPr>
          <p:cNvPr id="1638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600" y="595442"/>
            <a:ext cx="1817914" cy="23763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Box 20"/>
          <p:cNvSpPr txBox="1"/>
          <p:nvPr/>
        </p:nvSpPr>
        <p:spPr>
          <a:xfrm>
            <a:off x="6789804" y="242500"/>
            <a:ext cx="2133600" cy="1077218"/>
          </a:xfrm>
          <a:prstGeom prst="rect">
            <a:avLst/>
          </a:prstGeom>
          <a:noFill/>
        </p:spPr>
        <p:txBody>
          <a:bodyPr wrap="square" rtlCol="0">
            <a:spAutoFit/>
          </a:bodyPr>
          <a:lstStyle/>
          <a:p>
            <a:r>
              <a:rPr lang="en-US" b="1" dirty="0" smtClean="0">
                <a:solidFill>
                  <a:srgbClr val="FF0000"/>
                </a:solidFill>
              </a:rPr>
              <a:t>Beginning Reader </a:t>
            </a:r>
          </a:p>
          <a:p>
            <a:r>
              <a:rPr lang="en-US" b="1" dirty="0" smtClean="0">
                <a:solidFill>
                  <a:srgbClr val="FF0000"/>
                </a:solidFill>
              </a:rPr>
              <a:t>Student Book Set</a:t>
            </a:r>
          </a:p>
          <a:p>
            <a:pPr algn="ctr"/>
            <a:r>
              <a:rPr lang="en-US" sz="1400" b="1" dirty="0" smtClean="0">
                <a:solidFill>
                  <a:srgbClr val="FF0000"/>
                </a:solidFill>
              </a:rPr>
              <a:t>5 skills books +</a:t>
            </a:r>
          </a:p>
          <a:p>
            <a:pPr algn="ctr"/>
            <a:r>
              <a:rPr lang="en-US" sz="1400" b="1" dirty="0" smtClean="0">
                <a:solidFill>
                  <a:srgbClr val="FF0000"/>
                </a:solidFill>
              </a:rPr>
              <a:t>10 story books</a:t>
            </a:r>
            <a:endParaRPr lang="en-US" sz="1400" b="1" dirty="0">
              <a:solidFill>
                <a:srgbClr val="FF0000"/>
              </a:solidFill>
            </a:endParaRPr>
          </a:p>
        </p:txBody>
      </p:sp>
      <p:grpSp>
        <p:nvGrpSpPr>
          <p:cNvPr id="22" name="Group 21"/>
          <p:cNvGrpSpPr/>
          <p:nvPr/>
        </p:nvGrpSpPr>
        <p:grpSpPr>
          <a:xfrm>
            <a:off x="5094656" y="242500"/>
            <a:ext cx="1453242" cy="1256578"/>
            <a:chOff x="4935311" y="206147"/>
            <a:chExt cx="3524250" cy="3047321"/>
          </a:xfrm>
        </p:grpSpPr>
        <p:pic>
          <p:nvPicPr>
            <p:cNvPr id="23"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674933">
              <a:off x="6106886" y="310243"/>
              <a:ext cx="2352675" cy="2943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24" name="Group 23"/>
            <p:cNvGrpSpPr/>
            <p:nvPr/>
          </p:nvGrpSpPr>
          <p:grpSpPr>
            <a:xfrm>
              <a:off x="4935311" y="206147"/>
              <a:ext cx="3246664" cy="3028270"/>
              <a:chOff x="4935311" y="206147"/>
              <a:chExt cx="3246664" cy="3028270"/>
            </a:xfrm>
          </p:grpSpPr>
          <p:pic>
            <p:nvPicPr>
              <p:cNvPr id="25"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379740">
                <a:off x="5943600" y="300717"/>
                <a:ext cx="2238375" cy="2933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62600" y="253772"/>
                <a:ext cx="2295525" cy="290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1105361">
                <a:off x="5181600" y="206147"/>
                <a:ext cx="2381250" cy="2952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0950531">
                <a:off x="4935311" y="215672"/>
                <a:ext cx="2343150" cy="2943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grpSp>
        <p:nvGrpSpPr>
          <p:cNvPr id="29" name="Group 28"/>
          <p:cNvGrpSpPr/>
          <p:nvPr/>
        </p:nvGrpSpPr>
        <p:grpSpPr>
          <a:xfrm>
            <a:off x="3511799" y="212397"/>
            <a:ext cx="1391502" cy="1326576"/>
            <a:chOff x="1981200" y="1295400"/>
            <a:chExt cx="3776663" cy="3600450"/>
          </a:xfrm>
        </p:grpSpPr>
        <p:pic>
          <p:nvPicPr>
            <p:cNvPr id="30" name="Picture 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86138" y="1962150"/>
              <a:ext cx="2371725" cy="2933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48000" y="1828800"/>
              <a:ext cx="2362200" cy="2933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21429" y="1600200"/>
              <a:ext cx="2343150" cy="2933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3" name="Picture 1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362200" y="1447799"/>
              <a:ext cx="2352675" cy="29241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4" name="Picture 1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981200" y="1295400"/>
              <a:ext cx="2390775" cy="2943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2144522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2057400"/>
            <a:ext cx="5181600" cy="2585323"/>
          </a:xfrm>
          <a:prstGeom prst="rect">
            <a:avLst/>
          </a:prstGeom>
          <a:noFill/>
        </p:spPr>
        <p:txBody>
          <a:bodyPr wrap="square" rtlCol="0">
            <a:spAutoFit/>
          </a:bodyPr>
          <a:lstStyle/>
          <a:p>
            <a:pPr algn="ctr"/>
            <a:r>
              <a:rPr lang="en-US" sz="5400" b="1" dirty="0" smtClean="0"/>
              <a:t>Questions </a:t>
            </a:r>
          </a:p>
          <a:p>
            <a:pPr algn="ctr"/>
            <a:r>
              <a:rPr lang="en-US" sz="5400" b="1" dirty="0" smtClean="0"/>
              <a:t>+ </a:t>
            </a:r>
          </a:p>
          <a:p>
            <a:pPr algn="ctr"/>
            <a:r>
              <a:rPr lang="en-US" sz="5400" b="1" dirty="0" smtClean="0"/>
              <a:t>View Materials</a:t>
            </a:r>
            <a:endParaRPr lang="en-US" sz="5400" b="1" dirty="0"/>
          </a:p>
        </p:txBody>
      </p:sp>
      <p:sp>
        <p:nvSpPr>
          <p:cNvPr id="5" name="TextBox 4"/>
          <p:cNvSpPr txBox="1"/>
          <p:nvPr/>
        </p:nvSpPr>
        <p:spPr>
          <a:xfrm>
            <a:off x="2362200" y="514141"/>
            <a:ext cx="4343400" cy="1015663"/>
          </a:xfrm>
          <a:prstGeom prst="rect">
            <a:avLst/>
          </a:prstGeom>
          <a:noFill/>
        </p:spPr>
        <p:txBody>
          <a:bodyPr wrap="square" rtlCol="0">
            <a:spAutoFit/>
          </a:bodyPr>
          <a:lstStyle/>
          <a:p>
            <a:r>
              <a:rPr lang="en-US" sz="6000" b="1" dirty="0" smtClean="0">
                <a:solidFill>
                  <a:srgbClr val="FF0000"/>
                </a:solidFill>
              </a:rPr>
              <a:t>Thank you!!!</a:t>
            </a:r>
            <a:endParaRPr lang="en-US" sz="6000" b="1" dirty="0">
              <a:solidFill>
                <a:srgbClr val="FF0000"/>
              </a:solidFill>
            </a:endParaRPr>
          </a:p>
        </p:txBody>
      </p:sp>
    </p:spTree>
    <p:extLst>
      <p:ext uri="{BB962C8B-B14F-4D97-AF65-F5344CB8AC3E}">
        <p14:creationId xmlns:p14="http://schemas.microsoft.com/office/powerpoint/2010/main" val="19108237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5029200" cy="67706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3276600" y="1981199"/>
            <a:ext cx="2971800" cy="14041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22320" y="5425444"/>
            <a:ext cx="1021080" cy="19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091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EDEF0"/>
        </a:solid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056189"/>
            <a:ext cx="2690625" cy="40572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12" y="2056189"/>
            <a:ext cx="2750541" cy="40522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8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800" r="3801"/>
          <a:stretch/>
        </p:blipFill>
        <p:spPr bwMode="auto">
          <a:xfrm>
            <a:off x="6008914" y="2056189"/>
            <a:ext cx="2833804" cy="40522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04800" y="1252695"/>
            <a:ext cx="2594553" cy="461665"/>
          </a:xfrm>
          <a:prstGeom prst="rect">
            <a:avLst/>
          </a:prstGeom>
          <a:noFill/>
        </p:spPr>
        <p:txBody>
          <a:bodyPr wrap="square" rtlCol="0">
            <a:spAutoFit/>
          </a:bodyPr>
          <a:lstStyle/>
          <a:p>
            <a:pPr algn="ctr"/>
            <a:r>
              <a:rPr lang="en-US" sz="2400" b="1" dirty="0" smtClean="0">
                <a:solidFill>
                  <a:schemeClr val="tx2">
                    <a:lumMod val="50000"/>
                  </a:schemeClr>
                </a:solidFill>
              </a:rPr>
              <a:t>Silent E Rule</a:t>
            </a:r>
            <a:endParaRPr lang="en-US" sz="2400" b="1" dirty="0">
              <a:solidFill>
                <a:schemeClr val="tx2">
                  <a:lumMod val="50000"/>
                </a:schemeClr>
              </a:solidFill>
            </a:endParaRPr>
          </a:p>
        </p:txBody>
      </p:sp>
      <p:sp>
        <p:nvSpPr>
          <p:cNvPr id="6" name="TextBox 5"/>
          <p:cNvSpPr txBox="1"/>
          <p:nvPr/>
        </p:nvSpPr>
        <p:spPr>
          <a:xfrm>
            <a:off x="3220272" y="1252695"/>
            <a:ext cx="2594553" cy="461665"/>
          </a:xfrm>
          <a:prstGeom prst="rect">
            <a:avLst/>
          </a:prstGeom>
          <a:noFill/>
        </p:spPr>
        <p:txBody>
          <a:bodyPr wrap="square" rtlCol="0">
            <a:spAutoFit/>
          </a:bodyPr>
          <a:lstStyle/>
          <a:p>
            <a:pPr algn="ctr"/>
            <a:r>
              <a:rPr lang="en-US" sz="2400" b="1" dirty="0" smtClean="0">
                <a:solidFill>
                  <a:schemeClr val="tx2">
                    <a:lumMod val="50000"/>
                  </a:schemeClr>
                </a:solidFill>
              </a:rPr>
              <a:t>Vowel Pairs</a:t>
            </a:r>
            <a:endParaRPr lang="en-US" sz="2400" b="1" dirty="0">
              <a:solidFill>
                <a:schemeClr val="tx2">
                  <a:lumMod val="50000"/>
                </a:schemeClr>
              </a:solidFill>
            </a:endParaRPr>
          </a:p>
        </p:txBody>
      </p:sp>
      <p:sp>
        <p:nvSpPr>
          <p:cNvPr id="7" name="TextBox 6"/>
          <p:cNvSpPr txBox="1"/>
          <p:nvPr/>
        </p:nvSpPr>
        <p:spPr>
          <a:xfrm>
            <a:off x="6248165" y="1252694"/>
            <a:ext cx="2594553" cy="461665"/>
          </a:xfrm>
          <a:prstGeom prst="rect">
            <a:avLst/>
          </a:prstGeom>
          <a:noFill/>
        </p:spPr>
        <p:txBody>
          <a:bodyPr wrap="square" rtlCol="0">
            <a:spAutoFit/>
          </a:bodyPr>
          <a:lstStyle/>
          <a:p>
            <a:pPr algn="ctr"/>
            <a:r>
              <a:rPr lang="en-US" sz="2400" b="1" dirty="0" smtClean="0">
                <a:solidFill>
                  <a:schemeClr val="tx2">
                    <a:lumMod val="50000"/>
                  </a:schemeClr>
                </a:solidFill>
              </a:rPr>
              <a:t>Vowel Sort Game!</a:t>
            </a:r>
            <a:endParaRPr lang="en-US" sz="2400" b="1" dirty="0">
              <a:solidFill>
                <a:schemeClr val="tx2">
                  <a:lumMod val="50000"/>
                </a:schemeClr>
              </a:solidFill>
            </a:endParaRPr>
          </a:p>
        </p:txBody>
      </p:sp>
      <p:sp>
        <p:nvSpPr>
          <p:cNvPr id="8" name="TextBox 7"/>
          <p:cNvSpPr txBox="1"/>
          <p:nvPr/>
        </p:nvSpPr>
        <p:spPr>
          <a:xfrm>
            <a:off x="1219200" y="304800"/>
            <a:ext cx="6553200" cy="584775"/>
          </a:xfrm>
          <a:prstGeom prst="rect">
            <a:avLst/>
          </a:prstGeom>
          <a:noFill/>
        </p:spPr>
        <p:txBody>
          <a:bodyPr wrap="square" rtlCol="0">
            <a:spAutoFit/>
          </a:bodyPr>
          <a:lstStyle/>
          <a:p>
            <a:pPr algn="ctr"/>
            <a:r>
              <a:rPr lang="en-US" sz="3200" b="1" dirty="0" smtClean="0">
                <a:solidFill>
                  <a:schemeClr val="tx2">
                    <a:lumMod val="50000"/>
                  </a:schemeClr>
                </a:solidFill>
              </a:rPr>
              <a:t>More Fun with Vowel Sounds</a:t>
            </a:r>
            <a:endParaRPr lang="en-US" sz="3200" b="1" dirty="0">
              <a:solidFill>
                <a:schemeClr val="tx2">
                  <a:lumMod val="50000"/>
                </a:schemeClr>
              </a:solidFill>
            </a:endParaRPr>
          </a:p>
        </p:txBody>
      </p:sp>
    </p:spTree>
    <p:extLst>
      <p:ext uri="{BB962C8B-B14F-4D97-AF65-F5344CB8AC3E}">
        <p14:creationId xmlns:p14="http://schemas.microsoft.com/office/powerpoint/2010/main" val="2300505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Elements of Effective </a:t>
            </a:r>
            <a:br>
              <a:rPr lang="en-US" sz="4800" b="1" dirty="0" smtClean="0"/>
            </a:br>
            <a:r>
              <a:rPr lang="en-US" sz="4800" b="1" dirty="0" smtClean="0">
                <a:solidFill>
                  <a:srgbClr val="FF0000"/>
                </a:solidFill>
              </a:rPr>
              <a:t>Phonics Instruction</a:t>
            </a:r>
            <a:endParaRPr lang="en-US" sz="4800" b="1" dirty="0">
              <a:solidFill>
                <a:srgbClr val="FF0000"/>
              </a:solidFill>
            </a:endParaRPr>
          </a:p>
        </p:txBody>
      </p:sp>
      <p:sp>
        <p:nvSpPr>
          <p:cNvPr id="3" name="Content Placeholder 2"/>
          <p:cNvSpPr>
            <a:spLocks noGrp="1"/>
          </p:cNvSpPr>
          <p:nvPr>
            <p:ph idx="1"/>
          </p:nvPr>
        </p:nvSpPr>
        <p:spPr>
          <a:xfrm>
            <a:off x="1143000" y="1981200"/>
            <a:ext cx="5715000" cy="3200399"/>
          </a:xfrm>
        </p:spPr>
        <p:txBody>
          <a:bodyPr/>
          <a:lstStyle/>
          <a:p>
            <a:pPr marL="514350" indent="-514350">
              <a:buFont typeface="+mj-lt"/>
              <a:buAutoNum type="arabicParenR"/>
            </a:pPr>
            <a:r>
              <a:rPr lang="en-US" sz="4000" b="1" dirty="0" smtClean="0"/>
              <a:t>Explicit</a:t>
            </a:r>
          </a:p>
          <a:p>
            <a:pPr marL="514350" indent="-514350">
              <a:buFont typeface="+mj-lt"/>
              <a:buAutoNum type="arabicParenR"/>
            </a:pPr>
            <a:r>
              <a:rPr lang="en-US" sz="4000" b="1" dirty="0" smtClean="0"/>
              <a:t>Systematic</a:t>
            </a:r>
          </a:p>
          <a:p>
            <a:pPr marL="514350" indent="-514350">
              <a:buFont typeface="+mj-lt"/>
              <a:buAutoNum type="arabicParenR"/>
            </a:pPr>
            <a:r>
              <a:rPr lang="en-US" sz="4000" b="1" dirty="0" smtClean="0"/>
              <a:t>HF words</a:t>
            </a:r>
          </a:p>
          <a:p>
            <a:pPr marL="514350" indent="-514350">
              <a:buFont typeface="+mj-lt"/>
              <a:buAutoNum type="arabicParenR"/>
            </a:pPr>
            <a:r>
              <a:rPr lang="en-US" sz="4000" b="1" dirty="0" smtClean="0"/>
              <a:t>Decodable Text</a:t>
            </a:r>
          </a:p>
          <a:p>
            <a:pPr marL="0" indent="0">
              <a:buNone/>
            </a:pPr>
            <a:endParaRPr lang="en-US" dirty="0"/>
          </a:p>
        </p:txBody>
      </p:sp>
      <p:sp>
        <p:nvSpPr>
          <p:cNvPr id="4" name="TextBox 3"/>
          <p:cNvSpPr txBox="1"/>
          <p:nvPr/>
        </p:nvSpPr>
        <p:spPr>
          <a:xfrm>
            <a:off x="1524000" y="5410200"/>
            <a:ext cx="6400800" cy="1200329"/>
          </a:xfrm>
          <a:prstGeom prst="rect">
            <a:avLst/>
          </a:prstGeom>
          <a:noFill/>
        </p:spPr>
        <p:txBody>
          <a:bodyPr wrap="square" rtlCol="0">
            <a:spAutoFit/>
          </a:bodyPr>
          <a:lstStyle/>
          <a:p>
            <a:r>
              <a:rPr lang="en-US" dirty="0"/>
              <a:t>Castles, A., </a:t>
            </a:r>
            <a:r>
              <a:rPr lang="en-US" dirty="0" err="1"/>
              <a:t>Rastle</a:t>
            </a:r>
            <a:r>
              <a:rPr lang="en-US" dirty="0"/>
              <a:t>, K., &amp; Nation, K. (2018). Ending the Reading Wars: Reading Acquisition From Novice to Expert. </a:t>
            </a:r>
            <a:r>
              <a:rPr lang="en-US" i="1" dirty="0"/>
              <a:t>Psychological Science in the Public Interest</a:t>
            </a:r>
            <a:r>
              <a:rPr lang="en-US" dirty="0"/>
              <a:t>, </a:t>
            </a:r>
            <a:r>
              <a:rPr lang="en-US" i="1" dirty="0"/>
              <a:t>19</a:t>
            </a:r>
            <a:r>
              <a:rPr lang="en-US" dirty="0"/>
              <a:t>(1), 5–51. </a:t>
            </a:r>
            <a:r>
              <a:rPr lang="en-US" dirty="0">
                <a:hlinkClick r:id="rId3"/>
              </a:rPr>
              <a:t>https://doi.org/10.1177/1529100618772271</a:t>
            </a:r>
            <a:endParaRPr lang="en-US" dirty="0"/>
          </a:p>
        </p:txBody>
      </p:sp>
    </p:spTree>
    <p:extLst>
      <p:ext uri="{BB962C8B-B14F-4D97-AF65-F5344CB8AC3E}">
        <p14:creationId xmlns:p14="http://schemas.microsoft.com/office/powerpoint/2010/main" val="815305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407906229"/>
              </p:ext>
            </p:extLst>
          </p:nvPr>
        </p:nvGraphicFramePr>
        <p:xfrm>
          <a:off x="228600" y="304800"/>
          <a:ext cx="4190999" cy="2667396"/>
        </p:xfrm>
        <a:graphic>
          <a:graphicData uri="http://schemas.openxmlformats.org/presentationml/2006/ole">
            <mc:AlternateContent xmlns:mc="http://schemas.openxmlformats.org/markup-compatibility/2006">
              <mc:Choice xmlns:v="urn:schemas-microsoft-com:vml" Requires="v">
                <p:oleObj spid="_x0000_s9389" name="Document" r:id="rId5" imgW="9651123" imgH="6141885" progId="Word.Document.12">
                  <p:embed/>
                </p:oleObj>
              </mc:Choice>
              <mc:Fallback>
                <p:oleObj name="Document" r:id="rId5" imgW="9651123" imgH="6141885" progId="Word.Document.12">
                  <p:embed/>
                  <p:pic>
                    <p:nvPicPr>
                      <p:cNvPr id="0" name=""/>
                      <p:cNvPicPr/>
                      <p:nvPr/>
                    </p:nvPicPr>
                    <p:blipFill>
                      <a:blip r:embed="rId6"/>
                      <a:stretch>
                        <a:fillRect/>
                      </a:stretch>
                    </p:blipFill>
                    <p:spPr>
                      <a:xfrm>
                        <a:off x="228600" y="304800"/>
                        <a:ext cx="4190999" cy="2667396"/>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347325940"/>
              </p:ext>
            </p:extLst>
          </p:nvPr>
        </p:nvGraphicFramePr>
        <p:xfrm>
          <a:off x="4495800" y="304799"/>
          <a:ext cx="4191000" cy="2631381"/>
        </p:xfrm>
        <a:graphic>
          <a:graphicData uri="http://schemas.openxmlformats.org/presentationml/2006/ole">
            <mc:AlternateContent xmlns:mc="http://schemas.openxmlformats.org/markup-compatibility/2006">
              <mc:Choice xmlns:v="urn:schemas-microsoft-com:vml" Requires="v">
                <p:oleObj spid="_x0000_s9390" name="Document" r:id="rId8" imgW="9733565" imgH="6109814" progId="Word.Document.12">
                  <p:embed/>
                </p:oleObj>
              </mc:Choice>
              <mc:Fallback>
                <p:oleObj name="Document" r:id="rId8" imgW="9733565" imgH="6109814" progId="Word.Document.12">
                  <p:embed/>
                  <p:pic>
                    <p:nvPicPr>
                      <p:cNvPr id="0" name=""/>
                      <p:cNvPicPr/>
                      <p:nvPr/>
                    </p:nvPicPr>
                    <p:blipFill>
                      <a:blip r:embed="rId9"/>
                      <a:stretch>
                        <a:fillRect/>
                      </a:stretch>
                    </p:blipFill>
                    <p:spPr>
                      <a:xfrm>
                        <a:off x="4495800" y="304799"/>
                        <a:ext cx="4191000" cy="2631381"/>
                      </a:xfrm>
                      <a:prstGeom prst="rect">
                        <a:avLst/>
                      </a:prstGeom>
                    </p:spPr>
                  </p:pic>
                </p:oleObj>
              </mc:Fallback>
            </mc:AlternateContent>
          </a:graphicData>
        </a:graphic>
      </p:graphicFrame>
      <p:sp>
        <p:nvSpPr>
          <p:cNvPr id="6" name="TextBox 5"/>
          <p:cNvSpPr txBox="1"/>
          <p:nvPr/>
        </p:nvSpPr>
        <p:spPr>
          <a:xfrm>
            <a:off x="4343400" y="3352800"/>
            <a:ext cx="4724400" cy="2831544"/>
          </a:xfrm>
          <a:prstGeom prst="rect">
            <a:avLst/>
          </a:prstGeom>
          <a:noFill/>
        </p:spPr>
        <p:txBody>
          <a:bodyPr wrap="square" rtlCol="0">
            <a:spAutoFit/>
          </a:bodyPr>
          <a:lstStyle/>
          <a:p>
            <a:r>
              <a:rPr lang="en-US" sz="3200" b="1" dirty="0" smtClean="0"/>
              <a:t>Fry’s first 300 sight words:</a:t>
            </a:r>
          </a:p>
          <a:p>
            <a:pPr marL="285750" indent="-285750">
              <a:buFont typeface="Arial" panose="020B0604020202020204" pitchFamily="34" charset="0"/>
              <a:buChar char="•"/>
            </a:pPr>
            <a:r>
              <a:rPr lang="en-US" b="1" dirty="0" smtClean="0"/>
              <a:t>171 of these contain chunks (many words more than 1 chunk)</a:t>
            </a:r>
          </a:p>
          <a:p>
            <a:endParaRPr lang="en-US" sz="1000" b="1" dirty="0" smtClean="0"/>
          </a:p>
          <a:p>
            <a:pPr marL="285750" indent="-285750">
              <a:buFont typeface="Arial" panose="020B0604020202020204" pitchFamily="34" charset="0"/>
              <a:buChar char="•"/>
            </a:pPr>
            <a:r>
              <a:rPr lang="en-US" b="1" dirty="0" smtClean="0"/>
              <a:t>In addition, many are covered by the </a:t>
            </a:r>
          </a:p>
          <a:p>
            <a:r>
              <a:rPr lang="en-US" b="1" dirty="0"/>
              <a:t> </a:t>
            </a:r>
            <a:r>
              <a:rPr lang="en-US" b="1" dirty="0" smtClean="0"/>
              <a:t>     silent-e rule</a:t>
            </a:r>
          </a:p>
          <a:p>
            <a:endParaRPr lang="en-US" sz="1000" b="1" dirty="0" smtClean="0"/>
          </a:p>
          <a:p>
            <a:pPr marL="285750" indent="-285750">
              <a:buFont typeface="Arial" panose="020B0604020202020204" pitchFamily="34" charset="0"/>
              <a:buChar char="•"/>
            </a:pPr>
            <a:r>
              <a:rPr lang="en-US" b="1" dirty="0" smtClean="0"/>
              <a:t>Students can apply program strategy of analogies to remember many (e.g. </a:t>
            </a:r>
            <a:r>
              <a:rPr lang="en-US" b="1" u="sng" dirty="0" smtClean="0"/>
              <a:t>be, me, we, he, she</a:t>
            </a:r>
            <a:r>
              <a:rPr lang="en-US" b="1" dirty="0" smtClean="0"/>
              <a:t> + </a:t>
            </a:r>
            <a:r>
              <a:rPr lang="en-US" b="1" u="sng" dirty="0" smtClean="0"/>
              <a:t>could, would, should</a:t>
            </a:r>
            <a:r>
              <a:rPr lang="en-US" b="1" dirty="0" smtClean="0"/>
              <a:t>  etc.)</a:t>
            </a:r>
            <a:endParaRPr lang="en-US" b="1" u="sng" dirty="0"/>
          </a:p>
        </p:txBody>
      </p:sp>
      <p:graphicFrame>
        <p:nvGraphicFramePr>
          <p:cNvPr id="7" name="Object 6"/>
          <p:cNvGraphicFramePr>
            <a:graphicFrameLocks noChangeAspect="1"/>
          </p:cNvGraphicFramePr>
          <p:nvPr>
            <p:extLst>
              <p:ext uri="{D42A27DB-BD31-4B8C-83A1-F6EECF244321}">
                <p14:modId xmlns:p14="http://schemas.microsoft.com/office/powerpoint/2010/main" val="884986885"/>
              </p:ext>
            </p:extLst>
          </p:nvPr>
        </p:nvGraphicFramePr>
        <p:xfrm>
          <a:off x="286234" y="3276600"/>
          <a:ext cx="4285766" cy="2638425"/>
        </p:xfrm>
        <a:graphic>
          <a:graphicData uri="http://schemas.openxmlformats.org/presentationml/2006/ole">
            <mc:AlternateContent xmlns:mc="http://schemas.openxmlformats.org/markup-compatibility/2006">
              <mc:Choice xmlns:v="urn:schemas-microsoft-com:vml" Requires="v">
                <p:oleObj spid="_x0000_s9391" name="Document" r:id="rId11" imgW="9896649" imgH="6091796" progId="Word.Document.12">
                  <p:embed/>
                </p:oleObj>
              </mc:Choice>
              <mc:Fallback>
                <p:oleObj name="Document" r:id="rId11" imgW="9896649" imgH="6091796" progId="Word.Document.12">
                  <p:embed/>
                  <p:pic>
                    <p:nvPicPr>
                      <p:cNvPr id="0" name=""/>
                      <p:cNvPicPr/>
                      <p:nvPr/>
                    </p:nvPicPr>
                    <p:blipFill>
                      <a:blip r:embed="rId12"/>
                      <a:stretch>
                        <a:fillRect/>
                      </a:stretch>
                    </p:blipFill>
                    <p:spPr>
                      <a:xfrm>
                        <a:off x="286234" y="3276600"/>
                        <a:ext cx="4285766" cy="2638425"/>
                      </a:xfrm>
                      <a:prstGeom prst="rect">
                        <a:avLst/>
                      </a:prstGeom>
                    </p:spPr>
                  </p:pic>
                </p:oleObj>
              </mc:Fallback>
            </mc:AlternateContent>
          </a:graphicData>
        </a:graphic>
      </p:graphicFrame>
    </p:spTree>
    <p:extLst>
      <p:ext uri="{BB962C8B-B14F-4D97-AF65-F5344CB8AC3E}">
        <p14:creationId xmlns:p14="http://schemas.microsoft.com/office/powerpoint/2010/main" val="3961548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2400" y="1676400"/>
            <a:ext cx="8686800" cy="425530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4246" y="76200"/>
            <a:ext cx="8229600" cy="944562"/>
          </a:xfrm>
          <a:ln>
            <a:solidFill>
              <a:schemeClr val="accent1">
                <a:lumMod val="75000"/>
              </a:schemeClr>
            </a:solidFill>
          </a:ln>
        </p:spPr>
        <p:txBody>
          <a:bodyPr>
            <a:normAutofit/>
          </a:bodyPr>
          <a:lstStyle/>
          <a:p>
            <a:r>
              <a:rPr lang="en-US" sz="4800" dirty="0" smtClean="0"/>
              <a:t>Building Blocks of Literacy</a:t>
            </a:r>
            <a:endParaRPr lang="en-US" sz="4800" dirty="0"/>
          </a:p>
        </p:txBody>
      </p:sp>
      <p:sp>
        <p:nvSpPr>
          <p:cNvPr id="3" name="Content Placeholder 2"/>
          <p:cNvSpPr>
            <a:spLocks noGrp="1"/>
          </p:cNvSpPr>
          <p:nvPr>
            <p:ph idx="1"/>
          </p:nvPr>
        </p:nvSpPr>
        <p:spPr>
          <a:xfrm>
            <a:off x="304801" y="1143000"/>
            <a:ext cx="8534400" cy="685800"/>
          </a:xfrm>
        </p:spPr>
        <p:txBody>
          <a:bodyPr>
            <a:normAutofit fontScale="92500" lnSpcReduction="10000"/>
          </a:bodyPr>
          <a:lstStyle/>
          <a:p>
            <a:pPr marL="0" indent="0" algn="ctr">
              <a:buNone/>
            </a:pPr>
            <a:r>
              <a:rPr lang="en-US" sz="4300" b="1" dirty="0" smtClean="0">
                <a:solidFill>
                  <a:srgbClr val="FF0000"/>
                </a:solidFill>
              </a:rPr>
              <a:t>Letter-Sound Correspondence</a:t>
            </a:r>
          </a:p>
          <a:p>
            <a:pPr marL="0" indent="0" algn="ctr">
              <a:buNone/>
            </a:pPr>
            <a:endParaRPr lang="en-US" sz="3500" b="1" dirty="0">
              <a:solidFill>
                <a:srgbClr val="FF0000"/>
              </a:solidFill>
            </a:endParaRPr>
          </a:p>
          <a:p>
            <a:pPr marL="0" indent="0">
              <a:buNone/>
            </a:pPr>
            <a:endParaRPr lang="en-US" b="1" dirty="0" smtClean="0">
              <a:solidFill>
                <a:srgbClr val="FF0000"/>
              </a:solidFill>
            </a:endParaRPr>
          </a:p>
          <a:p>
            <a:pPr marL="0" indent="0">
              <a:buNone/>
            </a:pPr>
            <a:endParaRPr lang="en-US" b="1" dirty="0">
              <a:solidFill>
                <a:srgbClr val="FF0000"/>
              </a:solidFill>
            </a:endParaRPr>
          </a:p>
          <a:p>
            <a:pPr marL="0" indent="0">
              <a:buNone/>
            </a:pPr>
            <a:endParaRPr lang="en-US" b="1" dirty="0" smtClean="0">
              <a:solidFill>
                <a:srgbClr val="FF0000"/>
              </a:solidFill>
            </a:endParaRPr>
          </a:p>
          <a:p>
            <a:pPr marL="0" indent="0">
              <a:buNone/>
            </a:pPr>
            <a:endParaRPr lang="en-US" b="1" dirty="0">
              <a:solidFill>
                <a:srgbClr val="FF0000"/>
              </a:solidFill>
            </a:endParaRPr>
          </a:p>
          <a:p>
            <a:pPr marL="0" indent="0">
              <a:buNone/>
            </a:pPr>
            <a:endParaRPr lang="en-US" b="1" dirty="0" smtClean="0">
              <a:solidFill>
                <a:srgbClr val="FF0000"/>
              </a:solidFill>
            </a:endParaRPr>
          </a:p>
          <a:p>
            <a:pPr marL="0" indent="0">
              <a:buNone/>
            </a:pPr>
            <a:endParaRPr lang="en-US" b="1" dirty="0">
              <a:solidFill>
                <a:srgbClr val="FF0000"/>
              </a:solidFill>
            </a:endParaRPr>
          </a:p>
          <a:p>
            <a:pPr marL="0" indent="0">
              <a:buNone/>
            </a:pPr>
            <a:endParaRPr lang="en-US" b="1" dirty="0" smtClean="0">
              <a:solidFill>
                <a:srgbClr val="FF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905000"/>
            <a:ext cx="2231736" cy="30226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887474"/>
            <a:ext cx="2471699" cy="30401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79401" y="4953000"/>
            <a:ext cx="2057400" cy="369332"/>
          </a:xfrm>
          <a:prstGeom prst="rect">
            <a:avLst/>
          </a:prstGeom>
          <a:noFill/>
        </p:spPr>
        <p:txBody>
          <a:bodyPr wrap="square" rtlCol="0">
            <a:spAutoFit/>
          </a:bodyPr>
          <a:lstStyle/>
          <a:p>
            <a:pPr algn="ctr"/>
            <a:r>
              <a:rPr lang="en-US" b="1" dirty="0" smtClean="0">
                <a:solidFill>
                  <a:schemeClr val="bg1"/>
                </a:solidFill>
              </a:rPr>
              <a:t>Reference Chart</a:t>
            </a:r>
          </a:p>
        </p:txBody>
      </p:sp>
      <p:sp>
        <p:nvSpPr>
          <p:cNvPr id="8" name="TextBox 7"/>
          <p:cNvSpPr txBox="1"/>
          <p:nvPr/>
        </p:nvSpPr>
        <p:spPr>
          <a:xfrm>
            <a:off x="3200400" y="4991460"/>
            <a:ext cx="2471699" cy="923330"/>
          </a:xfrm>
          <a:prstGeom prst="rect">
            <a:avLst/>
          </a:prstGeom>
          <a:noFill/>
        </p:spPr>
        <p:txBody>
          <a:bodyPr wrap="square" rtlCol="0">
            <a:spAutoFit/>
          </a:bodyPr>
          <a:lstStyle/>
          <a:p>
            <a:pPr algn="ctr"/>
            <a:r>
              <a:rPr lang="en-US" b="1" dirty="0" smtClean="0">
                <a:solidFill>
                  <a:schemeClr val="bg1"/>
                </a:solidFill>
              </a:rPr>
              <a:t>Phonemic Awareness</a:t>
            </a:r>
          </a:p>
          <a:p>
            <a:pPr algn="ctr"/>
            <a:r>
              <a:rPr lang="en-US" b="1" dirty="0" smtClean="0">
                <a:solidFill>
                  <a:schemeClr val="bg1"/>
                </a:solidFill>
              </a:rPr>
              <a:t>Self-monitoring skills</a:t>
            </a:r>
          </a:p>
          <a:p>
            <a:pPr algn="ctr"/>
            <a:r>
              <a:rPr lang="en-US" b="1" dirty="0" smtClean="0">
                <a:solidFill>
                  <a:schemeClr val="bg1"/>
                </a:solidFill>
              </a:rPr>
              <a:t>Group Activity</a:t>
            </a:r>
            <a:endParaRPr lang="en-US" b="1" dirty="0">
              <a:solidFill>
                <a:schemeClr val="bg1"/>
              </a:solidFill>
            </a:endParaRPr>
          </a:p>
        </p:txBody>
      </p:sp>
      <p:sp>
        <p:nvSpPr>
          <p:cNvPr id="9" name="TextBox 8"/>
          <p:cNvSpPr txBox="1"/>
          <p:nvPr/>
        </p:nvSpPr>
        <p:spPr>
          <a:xfrm>
            <a:off x="6179724" y="4987795"/>
            <a:ext cx="2464121" cy="646331"/>
          </a:xfrm>
          <a:prstGeom prst="rect">
            <a:avLst/>
          </a:prstGeom>
          <a:noFill/>
        </p:spPr>
        <p:txBody>
          <a:bodyPr wrap="square" rtlCol="0">
            <a:spAutoFit/>
          </a:bodyPr>
          <a:lstStyle/>
          <a:p>
            <a:pPr algn="ctr"/>
            <a:r>
              <a:rPr lang="en-US" b="1" dirty="0" smtClean="0">
                <a:solidFill>
                  <a:schemeClr val="bg1"/>
                </a:solidFill>
              </a:rPr>
              <a:t>Phonemic Awareness Desk Work</a:t>
            </a:r>
            <a:endParaRPr lang="en-US" b="1" dirty="0">
              <a:solidFill>
                <a:schemeClr val="bg1"/>
              </a:solidFill>
            </a:endParaRPr>
          </a:p>
        </p:txBody>
      </p:sp>
      <p:sp>
        <p:nvSpPr>
          <p:cNvPr id="7" name="TextBox 6"/>
          <p:cNvSpPr txBox="1"/>
          <p:nvPr/>
        </p:nvSpPr>
        <p:spPr>
          <a:xfrm>
            <a:off x="304801" y="5931707"/>
            <a:ext cx="8339045" cy="830997"/>
          </a:xfrm>
          <a:prstGeom prst="rect">
            <a:avLst/>
          </a:prstGeom>
          <a:noFill/>
        </p:spPr>
        <p:txBody>
          <a:bodyPr wrap="square" rtlCol="0">
            <a:spAutoFit/>
          </a:bodyPr>
          <a:lstStyle/>
          <a:p>
            <a:pPr algn="ctr"/>
            <a:r>
              <a:rPr lang="en-US" sz="2800" b="1" dirty="0" smtClean="0">
                <a:solidFill>
                  <a:srgbClr val="FF0000"/>
                </a:solidFill>
              </a:rPr>
              <a:t>Phonemic Awareness Activity</a:t>
            </a:r>
          </a:p>
          <a:p>
            <a:pPr algn="ctr"/>
            <a:r>
              <a:rPr lang="en-US" b="1" dirty="0" smtClean="0">
                <a:solidFill>
                  <a:srgbClr val="FF0000"/>
                </a:solidFill>
              </a:rPr>
              <a:t>Photos help build language for ELLs!</a:t>
            </a:r>
            <a:endParaRPr lang="en-US" b="1" dirty="0">
              <a:solidFill>
                <a:srgbClr val="FF0000"/>
              </a:solidFill>
            </a:endParaRPr>
          </a:p>
        </p:txBody>
      </p:sp>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9724" y="1887475"/>
            <a:ext cx="2464122" cy="30489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Oval 9"/>
          <p:cNvSpPr/>
          <p:nvPr/>
        </p:nvSpPr>
        <p:spPr>
          <a:xfrm>
            <a:off x="7543800" y="3657600"/>
            <a:ext cx="8382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6477000" y="3657600"/>
            <a:ext cx="914400" cy="838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553200" y="3657600"/>
            <a:ext cx="685800" cy="8382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053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371600"/>
            <a:ext cx="8839200" cy="3962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609600"/>
          </a:xfrm>
        </p:spPr>
        <p:txBody>
          <a:bodyPr>
            <a:normAutofit fontScale="90000"/>
          </a:bodyPr>
          <a:lstStyle/>
          <a:p>
            <a:r>
              <a:rPr lang="en-US" b="1" dirty="0" smtClean="0">
                <a:solidFill>
                  <a:srgbClr val="FF0000"/>
                </a:solidFill>
              </a:rPr>
              <a:t>Letter Formation</a:t>
            </a:r>
            <a:endParaRPr lang="en-US" b="1" dirty="0">
              <a:solidFill>
                <a:srgbClr val="FF0000"/>
              </a:solidFill>
            </a:endParaRPr>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2752126" cy="3429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801" y="1608667"/>
            <a:ext cx="2752750" cy="34205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7319" y="1608667"/>
            <a:ext cx="2748247" cy="34205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21793" y="5562600"/>
            <a:ext cx="8560766" cy="707886"/>
          </a:xfrm>
          <a:prstGeom prst="rect">
            <a:avLst/>
          </a:prstGeom>
          <a:noFill/>
        </p:spPr>
        <p:txBody>
          <a:bodyPr wrap="square" rtlCol="0">
            <a:spAutoFit/>
          </a:bodyPr>
          <a:lstStyle/>
          <a:p>
            <a:r>
              <a:rPr lang="en-US" sz="2000" b="1" dirty="0" smtClean="0">
                <a:solidFill>
                  <a:srgbClr val="FF0000"/>
                </a:solidFill>
              </a:rPr>
              <a:t>Letter formation is a crucial </a:t>
            </a:r>
            <a:r>
              <a:rPr lang="en-US" sz="2000" b="1" i="1" dirty="0" smtClean="0">
                <a:solidFill>
                  <a:srgbClr val="FF0000"/>
                </a:solidFill>
              </a:rPr>
              <a:t>multisensory</a:t>
            </a:r>
            <a:r>
              <a:rPr lang="en-US" sz="2000" b="1" dirty="0" smtClean="0">
                <a:solidFill>
                  <a:srgbClr val="FF0000"/>
                </a:solidFill>
              </a:rPr>
              <a:t> activity that is well-worth the time!</a:t>
            </a:r>
          </a:p>
          <a:p>
            <a:r>
              <a:rPr lang="en-US" sz="2000" b="1" dirty="0" smtClean="0">
                <a:solidFill>
                  <a:srgbClr val="FF0000"/>
                </a:solidFill>
              </a:rPr>
              <a:t>It focuses students on the characteristics of each letter, for deep learning.  </a:t>
            </a:r>
            <a:endParaRPr lang="en-US" sz="2000" b="1" dirty="0">
              <a:solidFill>
                <a:srgbClr val="FF0000"/>
              </a:solidFill>
            </a:endParaRPr>
          </a:p>
        </p:txBody>
      </p:sp>
    </p:spTree>
    <p:extLst>
      <p:ext uri="{BB962C8B-B14F-4D97-AF65-F5344CB8AC3E}">
        <p14:creationId xmlns:p14="http://schemas.microsoft.com/office/powerpoint/2010/main" val="1710165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1295400"/>
            <a:ext cx="8686799" cy="28956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020762"/>
          </a:xfrm>
        </p:spPr>
        <p:txBody>
          <a:bodyPr>
            <a:normAutofit/>
          </a:bodyPr>
          <a:lstStyle/>
          <a:p>
            <a:r>
              <a:rPr lang="en-US" b="1" dirty="0" smtClean="0">
                <a:solidFill>
                  <a:srgbClr val="FF0000"/>
                </a:solidFill>
              </a:rPr>
              <a:t>Vowel Sounds</a:t>
            </a:r>
            <a:endParaRPr lang="en-US" b="1" dirty="0">
              <a:solidFill>
                <a:srgbClr val="FF0000"/>
              </a:solidFill>
            </a:endParaRPr>
          </a:p>
        </p:txBody>
      </p:sp>
      <p:grpSp>
        <p:nvGrpSpPr>
          <p:cNvPr id="5" name="Group 4"/>
          <p:cNvGrpSpPr/>
          <p:nvPr/>
        </p:nvGrpSpPr>
        <p:grpSpPr>
          <a:xfrm>
            <a:off x="2540337" y="1550470"/>
            <a:ext cx="6048930" cy="1802330"/>
            <a:chOff x="304800" y="1412242"/>
            <a:chExt cx="8780960" cy="2616359"/>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447801"/>
              <a:ext cx="1256583" cy="15648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2463800"/>
              <a:ext cx="1254538" cy="15648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1447800"/>
              <a:ext cx="1249417" cy="15369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3600" y="2480663"/>
              <a:ext cx="1254538" cy="15479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5851" y="1447801"/>
              <a:ext cx="1247551" cy="15369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81399" y="2463799"/>
              <a:ext cx="1265051" cy="15648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0" y="1447801"/>
              <a:ext cx="1251841" cy="15534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7"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29200" y="2480663"/>
              <a:ext cx="1228363" cy="15479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8"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19800" y="1412242"/>
              <a:ext cx="1259638" cy="16003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9"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00800" y="2449566"/>
              <a:ext cx="1261520" cy="15705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01"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67600" y="1420709"/>
              <a:ext cx="1253296" cy="15640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00" name="Picture 1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15075" y="2449567"/>
              <a:ext cx="1270685" cy="15705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12302"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0632" y="1494078"/>
            <a:ext cx="1963531" cy="2498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0632" y="4267200"/>
            <a:ext cx="8236167" cy="2246769"/>
          </a:xfrm>
          <a:prstGeom prst="rect">
            <a:avLst/>
          </a:prstGeom>
          <a:noFill/>
          <a:ln>
            <a:solidFill>
              <a:schemeClr val="accent1">
                <a:lumMod val="75000"/>
              </a:schemeClr>
            </a:solidFill>
          </a:ln>
        </p:spPr>
        <p:txBody>
          <a:bodyPr wrap="square" rtlCol="0">
            <a:spAutoFit/>
          </a:bodyPr>
          <a:lstStyle/>
          <a:p>
            <a:r>
              <a:rPr lang="en-US" sz="2000" b="1" dirty="0" smtClean="0">
                <a:solidFill>
                  <a:srgbClr val="FF0000"/>
                </a:solidFill>
              </a:rPr>
              <a:t>Group Listening Activity (long or short? + ID the vowel):</a:t>
            </a:r>
          </a:p>
          <a:p>
            <a:endParaRPr lang="en-US" sz="900" b="1" dirty="0" smtClean="0">
              <a:solidFill>
                <a:srgbClr val="FF0000"/>
              </a:solidFill>
            </a:endParaRPr>
          </a:p>
          <a:p>
            <a:r>
              <a:rPr lang="en-US" b="1" dirty="0">
                <a:solidFill>
                  <a:schemeClr val="bg2">
                    <a:lumMod val="25000"/>
                  </a:schemeClr>
                </a:solidFill>
              </a:rPr>
              <a:t>Long </a:t>
            </a:r>
            <a:r>
              <a:rPr lang="en-US" b="1" dirty="0" smtClean="0">
                <a:solidFill>
                  <a:schemeClr val="bg2">
                    <a:lumMod val="25000"/>
                  </a:schemeClr>
                </a:solidFill>
              </a:rPr>
              <a:t>sound in rhyme</a:t>
            </a:r>
            <a:r>
              <a:rPr lang="en-US" b="1" dirty="0" smtClean="0"/>
              <a:t>		</a:t>
            </a:r>
            <a:r>
              <a:rPr lang="en-US" b="1" dirty="0" smtClean="0">
                <a:solidFill>
                  <a:schemeClr val="tx2"/>
                </a:solidFill>
              </a:rPr>
              <a:t>Short sound in rhyme</a:t>
            </a:r>
            <a:endParaRPr lang="en-US" b="1" dirty="0">
              <a:solidFill>
                <a:schemeClr val="tx2"/>
              </a:solidFill>
            </a:endParaRPr>
          </a:p>
          <a:p>
            <a:r>
              <a:rPr lang="en-US" sz="1600" dirty="0" smtClean="0">
                <a:solidFill>
                  <a:schemeClr val="bg2">
                    <a:lumMod val="25000"/>
                  </a:schemeClr>
                </a:solidFill>
              </a:rPr>
              <a:t>I’m </a:t>
            </a:r>
            <a:r>
              <a:rPr lang="en-US" sz="1600" dirty="0">
                <a:solidFill>
                  <a:schemeClr val="bg2">
                    <a:lumMod val="25000"/>
                  </a:schemeClr>
                </a:solidFill>
              </a:rPr>
              <a:t>sorry we were l</a:t>
            </a:r>
            <a:r>
              <a:rPr lang="en-US" sz="1600" b="1" dirty="0">
                <a:solidFill>
                  <a:schemeClr val="bg2">
                    <a:lumMod val="25000"/>
                  </a:schemeClr>
                </a:solidFill>
              </a:rPr>
              <a:t>ate</a:t>
            </a:r>
            <a:r>
              <a:rPr lang="en-US" b="1" dirty="0"/>
              <a:t>		</a:t>
            </a:r>
            <a:r>
              <a:rPr lang="en-US" sz="1600" dirty="0">
                <a:solidFill>
                  <a:schemeClr val="tx2"/>
                </a:solidFill>
              </a:rPr>
              <a:t>A helpful m</a:t>
            </a:r>
            <a:r>
              <a:rPr lang="en-US" sz="1600" b="1" dirty="0">
                <a:solidFill>
                  <a:schemeClr val="tx2"/>
                </a:solidFill>
              </a:rPr>
              <a:t>an</a:t>
            </a:r>
          </a:p>
          <a:p>
            <a:r>
              <a:rPr lang="en-US" sz="1600" dirty="0">
                <a:solidFill>
                  <a:schemeClr val="bg2">
                    <a:lumMod val="25000"/>
                  </a:schemeClr>
                </a:solidFill>
              </a:rPr>
              <a:t>We couldn’t get through the </a:t>
            </a:r>
            <a:r>
              <a:rPr lang="en-US" sz="1600" dirty="0" smtClean="0">
                <a:solidFill>
                  <a:schemeClr val="bg2">
                    <a:lumMod val="25000"/>
                  </a:schemeClr>
                </a:solidFill>
              </a:rPr>
              <a:t>g</a:t>
            </a:r>
            <a:r>
              <a:rPr lang="en-US" sz="1600" b="1" dirty="0" smtClean="0">
                <a:solidFill>
                  <a:schemeClr val="bg2">
                    <a:lumMod val="25000"/>
                  </a:schemeClr>
                </a:solidFill>
              </a:rPr>
              <a:t>ate</a:t>
            </a:r>
            <a:r>
              <a:rPr lang="en-US" b="1" dirty="0" smtClean="0">
                <a:solidFill>
                  <a:schemeClr val="bg2">
                    <a:lumMod val="25000"/>
                  </a:schemeClr>
                </a:solidFill>
              </a:rPr>
              <a:t>	</a:t>
            </a:r>
            <a:r>
              <a:rPr lang="en-US" b="1" dirty="0" smtClean="0"/>
              <a:t>	</a:t>
            </a:r>
            <a:r>
              <a:rPr lang="en-US" sz="1600" dirty="0" smtClean="0">
                <a:solidFill>
                  <a:schemeClr val="tx2"/>
                </a:solidFill>
              </a:rPr>
              <a:t>Says </a:t>
            </a:r>
            <a:r>
              <a:rPr lang="en-US" sz="1600" dirty="0">
                <a:solidFill>
                  <a:schemeClr val="tx2"/>
                </a:solidFill>
              </a:rPr>
              <a:t>“yes I c</a:t>
            </a:r>
            <a:r>
              <a:rPr lang="en-US" sz="1600" b="1" dirty="0">
                <a:solidFill>
                  <a:schemeClr val="tx2"/>
                </a:solidFill>
              </a:rPr>
              <a:t>an</a:t>
            </a:r>
            <a:r>
              <a:rPr lang="en-US" sz="1600" dirty="0">
                <a:solidFill>
                  <a:schemeClr val="tx2"/>
                </a:solidFill>
              </a:rPr>
              <a:t>”</a:t>
            </a:r>
            <a:endParaRPr lang="en-US" sz="1600" b="1" dirty="0">
              <a:solidFill>
                <a:schemeClr val="tx2"/>
              </a:solidFill>
            </a:endParaRPr>
          </a:p>
          <a:p>
            <a:endParaRPr lang="en-US" b="1" dirty="0" smtClean="0"/>
          </a:p>
          <a:p>
            <a:r>
              <a:rPr lang="en-US" sz="1600" dirty="0">
                <a:solidFill>
                  <a:schemeClr val="bg2">
                    <a:lumMod val="25000"/>
                  </a:schemeClr>
                </a:solidFill>
              </a:rPr>
              <a:t>We planted many </a:t>
            </a:r>
            <a:r>
              <a:rPr lang="en-US" sz="1600" dirty="0" smtClean="0">
                <a:solidFill>
                  <a:schemeClr val="bg2">
                    <a:lumMod val="25000"/>
                  </a:schemeClr>
                </a:solidFill>
              </a:rPr>
              <a:t>s</a:t>
            </a:r>
            <a:r>
              <a:rPr lang="en-US" sz="1600" b="1" dirty="0" smtClean="0">
                <a:solidFill>
                  <a:schemeClr val="bg2">
                    <a:lumMod val="25000"/>
                  </a:schemeClr>
                </a:solidFill>
              </a:rPr>
              <a:t>eeds</a:t>
            </a:r>
            <a:r>
              <a:rPr lang="en-US" b="1" dirty="0" smtClean="0"/>
              <a:t>		</a:t>
            </a:r>
            <a:r>
              <a:rPr lang="en-US" sz="1600" dirty="0">
                <a:solidFill>
                  <a:schemeClr val="tx2"/>
                </a:solidFill>
              </a:rPr>
              <a:t>The game’s not over; don’t go </a:t>
            </a:r>
            <a:r>
              <a:rPr lang="en-US" sz="1600" b="1" dirty="0">
                <a:solidFill>
                  <a:schemeClr val="tx2"/>
                </a:solidFill>
              </a:rPr>
              <a:t>in</a:t>
            </a:r>
            <a:r>
              <a:rPr lang="en-US" sz="1600" dirty="0">
                <a:solidFill>
                  <a:schemeClr val="tx2"/>
                </a:solidFill>
              </a:rPr>
              <a:t>.</a:t>
            </a:r>
            <a:endParaRPr lang="en-US" sz="1600" b="1" dirty="0">
              <a:solidFill>
                <a:schemeClr val="tx2"/>
              </a:solidFill>
            </a:endParaRPr>
          </a:p>
          <a:p>
            <a:r>
              <a:rPr lang="en-US" sz="1600" dirty="0">
                <a:solidFill>
                  <a:schemeClr val="bg2">
                    <a:lumMod val="25000"/>
                  </a:schemeClr>
                </a:solidFill>
              </a:rPr>
              <a:t>But all that grew were w</a:t>
            </a:r>
            <a:r>
              <a:rPr lang="en-US" sz="1600" b="1" dirty="0">
                <a:solidFill>
                  <a:schemeClr val="bg2">
                    <a:lumMod val="25000"/>
                  </a:schemeClr>
                </a:solidFill>
              </a:rPr>
              <a:t>eeds</a:t>
            </a:r>
            <a:r>
              <a:rPr lang="en-US" sz="1600" dirty="0" smtClean="0">
                <a:solidFill>
                  <a:schemeClr val="bg2">
                    <a:lumMod val="25000"/>
                  </a:schemeClr>
                </a:solidFill>
              </a:rPr>
              <a:t>!</a:t>
            </a:r>
            <a:r>
              <a:rPr lang="en-US" sz="1600" dirty="0" smtClean="0"/>
              <a:t>		</a:t>
            </a:r>
            <a:r>
              <a:rPr lang="en-US" sz="1600" dirty="0">
                <a:solidFill>
                  <a:schemeClr val="tx2"/>
                </a:solidFill>
              </a:rPr>
              <a:t>Let’s keep playing </a:t>
            </a:r>
            <a:r>
              <a:rPr lang="en-US" sz="1600" dirty="0" smtClean="0">
                <a:solidFill>
                  <a:schemeClr val="tx2"/>
                </a:solidFill>
              </a:rPr>
              <a:t>‘til </a:t>
            </a:r>
            <a:r>
              <a:rPr lang="en-US" sz="1600" dirty="0">
                <a:solidFill>
                  <a:schemeClr val="tx2"/>
                </a:solidFill>
              </a:rPr>
              <a:t>I </a:t>
            </a:r>
            <a:r>
              <a:rPr lang="en-US" sz="1600" dirty="0" smtClean="0">
                <a:solidFill>
                  <a:schemeClr val="tx2"/>
                </a:solidFill>
              </a:rPr>
              <a:t>w</a:t>
            </a:r>
            <a:r>
              <a:rPr lang="en-US" sz="1600" b="1" dirty="0" smtClean="0">
                <a:solidFill>
                  <a:schemeClr val="tx2"/>
                </a:solidFill>
              </a:rPr>
              <a:t>in.</a:t>
            </a:r>
            <a:endParaRPr lang="en-US" sz="1600" b="1" dirty="0">
              <a:solidFill>
                <a:schemeClr val="tx2"/>
              </a:solidFill>
            </a:endParaRPr>
          </a:p>
        </p:txBody>
      </p:sp>
      <p:sp>
        <p:nvSpPr>
          <p:cNvPr id="6" name="TextBox 5"/>
          <p:cNvSpPr txBox="1"/>
          <p:nvPr/>
        </p:nvSpPr>
        <p:spPr>
          <a:xfrm>
            <a:off x="2540336" y="3429000"/>
            <a:ext cx="6375063" cy="615553"/>
          </a:xfrm>
          <a:prstGeom prst="rect">
            <a:avLst/>
          </a:prstGeom>
          <a:noFill/>
        </p:spPr>
        <p:txBody>
          <a:bodyPr wrap="square" rtlCol="0">
            <a:spAutoFit/>
          </a:bodyPr>
          <a:lstStyle/>
          <a:p>
            <a:r>
              <a:rPr lang="en-US" b="1" dirty="0" smtClean="0">
                <a:solidFill>
                  <a:schemeClr val="bg1"/>
                </a:solidFill>
              </a:rPr>
              <a:t>My Vowel Book (desk work):  </a:t>
            </a:r>
          </a:p>
          <a:p>
            <a:r>
              <a:rPr lang="en-US" sz="1600" dirty="0" smtClean="0">
                <a:solidFill>
                  <a:schemeClr val="bg1"/>
                </a:solidFill>
              </a:rPr>
              <a:t>Useful words with long and short vowels + more writing </a:t>
            </a:r>
            <a:r>
              <a:rPr lang="en-US" sz="1600" dirty="0">
                <a:solidFill>
                  <a:schemeClr val="bg1"/>
                </a:solidFill>
              </a:rPr>
              <a:t>practice</a:t>
            </a:r>
          </a:p>
        </p:txBody>
      </p:sp>
    </p:spTree>
    <p:extLst>
      <p:ext uri="{BB962C8B-B14F-4D97-AF65-F5344CB8AC3E}">
        <p14:creationId xmlns:p14="http://schemas.microsoft.com/office/powerpoint/2010/main" val="2134321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98444" y="1371600"/>
            <a:ext cx="4404512" cy="36445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1371600"/>
            <a:ext cx="4346043" cy="3644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144" y="381000"/>
            <a:ext cx="8229600" cy="762000"/>
          </a:xfrm>
        </p:spPr>
        <p:txBody>
          <a:bodyPr>
            <a:normAutofit/>
          </a:bodyPr>
          <a:lstStyle/>
          <a:p>
            <a:r>
              <a:rPr lang="en-US" sz="4000" b="1" dirty="0" smtClean="0">
                <a:solidFill>
                  <a:srgbClr val="FF0000"/>
                </a:solidFill>
              </a:rPr>
              <a:t>Concepts of Print - 1</a:t>
            </a:r>
            <a:endParaRPr lang="en-US" sz="4000" b="1" dirty="0">
              <a:solidFill>
                <a:srgbClr val="FF0000"/>
              </a:solidFill>
            </a:endParaRPr>
          </a:p>
        </p:txBody>
      </p:sp>
      <p:grpSp>
        <p:nvGrpSpPr>
          <p:cNvPr id="8" name="Group 7"/>
          <p:cNvGrpSpPr/>
          <p:nvPr/>
        </p:nvGrpSpPr>
        <p:grpSpPr>
          <a:xfrm>
            <a:off x="304800" y="1512149"/>
            <a:ext cx="3970834" cy="3262006"/>
            <a:chOff x="223313" y="1676400"/>
            <a:chExt cx="4029501" cy="3310202"/>
          </a:xfrm>
        </p:grpSpPr>
        <p:pic>
          <p:nvPicPr>
            <p:cNvPr id="133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313" y="1676400"/>
              <a:ext cx="3198868" cy="2315324"/>
            </a:xfrm>
            <a:prstGeom prst="rect">
              <a:avLst/>
            </a:prstGeom>
            <a:solidFill>
              <a:schemeClr val="bg1"/>
            </a:solidFill>
            <a:ln w="9525">
              <a:solidFill>
                <a:schemeClr val="tx1"/>
              </a:solidFill>
              <a:miter lim="800000"/>
              <a:headEnd/>
              <a:tailEnd/>
            </a:ln>
            <a:effectLst/>
          </p:spPr>
        </p:pic>
        <p:pic>
          <p:nvPicPr>
            <p:cNvPr id="1331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513278"/>
              <a:ext cx="3262214" cy="2473324"/>
            </a:xfrm>
            <a:prstGeom prst="rect">
              <a:avLst/>
            </a:prstGeom>
            <a:solidFill>
              <a:schemeClr val="bg1"/>
            </a:solidFill>
            <a:ln w="9525">
              <a:solidFill>
                <a:schemeClr val="tx1"/>
              </a:solidFill>
              <a:miter lim="800000"/>
              <a:headEnd/>
              <a:tailEnd/>
            </a:ln>
            <a:effectLst/>
          </p:spPr>
        </p:pic>
      </p:grpSp>
      <p:sp>
        <p:nvSpPr>
          <p:cNvPr id="5" name="TextBox 4"/>
          <p:cNvSpPr txBox="1"/>
          <p:nvPr/>
        </p:nvSpPr>
        <p:spPr>
          <a:xfrm>
            <a:off x="368127" y="5867400"/>
            <a:ext cx="8387287" cy="830997"/>
          </a:xfrm>
          <a:prstGeom prst="rect">
            <a:avLst/>
          </a:prstGeom>
          <a:noFill/>
        </p:spPr>
        <p:txBody>
          <a:bodyPr wrap="square" rtlCol="0">
            <a:spAutoFit/>
          </a:bodyPr>
          <a:lstStyle/>
          <a:p>
            <a:pPr algn="ctr"/>
            <a:r>
              <a:rPr lang="en-US" sz="2400" b="1" dirty="0" smtClean="0">
                <a:solidFill>
                  <a:srgbClr val="FF0000"/>
                </a:solidFill>
              </a:rPr>
              <a:t>Students still mostly working on whole word level </a:t>
            </a:r>
          </a:p>
          <a:p>
            <a:pPr algn="ctr"/>
            <a:r>
              <a:rPr lang="en-US" sz="2400" b="1" dirty="0" smtClean="0">
                <a:solidFill>
                  <a:srgbClr val="FF0000"/>
                </a:solidFill>
              </a:rPr>
              <a:t>along with beginning sounds at this point</a:t>
            </a:r>
            <a:r>
              <a:rPr lang="en-US" sz="2000" b="1" dirty="0" smtClean="0">
                <a:solidFill>
                  <a:srgbClr val="FF0000"/>
                </a:solidFill>
              </a:rPr>
              <a:t>.</a:t>
            </a:r>
          </a:p>
        </p:txBody>
      </p:sp>
      <p:grpSp>
        <p:nvGrpSpPr>
          <p:cNvPr id="9" name="Group 8"/>
          <p:cNvGrpSpPr/>
          <p:nvPr/>
        </p:nvGrpSpPr>
        <p:grpSpPr>
          <a:xfrm>
            <a:off x="4820384" y="1469571"/>
            <a:ext cx="3760632" cy="3448632"/>
            <a:chOff x="4724400" y="1466895"/>
            <a:chExt cx="3967687" cy="3638505"/>
          </a:xfrm>
        </p:grpSpPr>
        <p:pic>
          <p:nvPicPr>
            <p:cNvPr id="13323"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1466895"/>
              <a:ext cx="1965296" cy="23137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32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150" y="1466895"/>
              <a:ext cx="1925937" cy="25248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32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8516" y="2149905"/>
              <a:ext cx="1972776" cy="2345896"/>
            </a:xfrm>
            <a:prstGeom prst="rect">
              <a:avLst/>
            </a:prstGeom>
            <a:solidFill>
              <a:schemeClr val="bg1"/>
            </a:solidFill>
            <a:ln w="9525">
              <a:solidFill>
                <a:schemeClr val="tx1"/>
              </a:solidFill>
              <a:miter lim="800000"/>
              <a:headEnd/>
              <a:tailEnd/>
            </a:ln>
          </p:spPr>
        </p:pic>
        <p:pic>
          <p:nvPicPr>
            <p:cNvPr id="13322"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84201" y="2621602"/>
              <a:ext cx="1950957" cy="24837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10" name="TextBox 9"/>
          <p:cNvSpPr txBox="1"/>
          <p:nvPr/>
        </p:nvSpPr>
        <p:spPr>
          <a:xfrm>
            <a:off x="152400" y="5168574"/>
            <a:ext cx="4346043" cy="646331"/>
          </a:xfrm>
          <a:prstGeom prst="rect">
            <a:avLst/>
          </a:prstGeom>
          <a:noFill/>
        </p:spPr>
        <p:txBody>
          <a:bodyPr wrap="square" rtlCol="0">
            <a:spAutoFit/>
          </a:bodyPr>
          <a:lstStyle/>
          <a:p>
            <a:pPr algn="ctr"/>
            <a:r>
              <a:rPr lang="en-US" b="1" dirty="0" smtClean="0">
                <a:solidFill>
                  <a:schemeClr val="tx2">
                    <a:lumMod val="75000"/>
                  </a:schemeClr>
                </a:solidFill>
              </a:rPr>
              <a:t>High Frequency Word Chart</a:t>
            </a:r>
          </a:p>
          <a:p>
            <a:pPr algn="ctr"/>
            <a:r>
              <a:rPr lang="en-US" b="1" dirty="0" smtClean="0">
                <a:solidFill>
                  <a:schemeClr val="tx2">
                    <a:lumMod val="75000"/>
                  </a:schemeClr>
                </a:solidFill>
              </a:rPr>
              <a:t>(BR / ER Curricula)</a:t>
            </a:r>
            <a:endParaRPr lang="en-US" b="1" dirty="0">
              <a:solidFill>
                <a:schemeClr val="tx2">
                  <a:lumMod val="75000"/>
                </a:schemeClr>
              </a:solidFill>
            </a:endParaRPr>
          </a:p>
        </p:txBody>
      </p:sp>
      <p:sp>
        <p:nvSpPr>
          <p:cNvPr id="22" name="TextBox 21"/>
          <p:cNvSpPr txBox="1"/>
          <p:nvPr/>
        </p:nvSpPr>
        <p:spPr>
          <a:xfrm>
            <a:off x="4527678" y="5168574"/>
            <a:ext cx="4346043" cy="646331"/>
          </a:xfrm>
          <a:prstGeom prst="rect">
            <a:avLst/>
          </a:prstGeom>
          <a:noFill/>
        </p:spPr>
        <p:txBody>
          <a:bodyPr wrap="square" rtlCol="0">
            <a:spAutoFit/>
          </a:bodyPr>
          <a:lstStyle/>
          <a:p>
            <a:pPr algn="ctr"/>
            <a:r>
              <a:rPr lang="en-US" b="1" dirty="0" smtClean="0">
                <a:solidFill>
                  <a:schemeClr val="tx2">
                    <a:lumMod val="75000"/>
                  </a:schemeClr>
                </a:solidFill>
              </a:rPr>
              <a:t>Nursery Rhymes</a:t>
            </a:r>
          </a:p>
          <a:p>
            <a:pPr algn="ctr"/>
            <a:r>
              <a:rPr lang="en-US" b="1" dirty="0" smtClean="0">
                <a:solidFill>
                  <a:schemeClr val="tx2">
                    <a:lumMod val="75000"/>
                  </a:schemeClr>
                </a:solidFill>
              </a:rPr>
              <a:t>(BR / ER Curricula)</a:t>
            </a:r>
            <a:endParaRPr lang="en-US" b="1" dirty="0">
              <a:solidFill>
                <a:schemeClr val="tx2">
                  <a:lumMod val="75000"/>
                </a:schemeClr>
              </a:solidFill>
            </a:endParaRPr>
          </a:p>
        </p:txBody>
      </p:sp>
    </p:spTree>
    <p:extLst>
      <p:ext uri="{BB962C8B-B14F-4D97-AF65-F5344CB8AC3E}">
        <p14:creationId xmlns:p14="http://schemas.microsoft.com/office/powerpoint/2010/main" val="1774018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3774</TotalTime>
  <Words>6946</Words>
  <Application>Microsoft Office PowerPoint</Application>
  <PresentationFormat>On-screen Show (4:3)</PresentationFormat>
  <Paragraphs>1126</Paragraphs>
  <Slides>50</Slides>
  <Notes>50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Office Theme</vt:lpstr>
      <vt:lpstr>Document</vt:lpstr>
      <vt:lpstr>The Power of Chunks in ELL Instruction</vt:lpstr>
      <vt:lpstr>PowerPoint Presentation</vt:lpstr>
      <vt:lpstr>National Reading Panel of 2000</vt:lpstr>
      <vt:lpstr>Five Components of Reading </vt:lpstr>
      <vt:lpstr>Elements of Effective  Phonics Instruction</vt:lpstr>
      <vt:lpstr>Building Blocks of Literacy</vt:lpstr>
      <vt:lpstr>Letter Formation</vt:lpstr>
      <vt:lpstr>Vowel Sounds</vt:lpstr>
      <vt:lpstr>Concepts of Print - 1</vt:lpstr>
      <vt:lpstr>Concepts of Print - 2</vt:lpstr>
      <vt:lpstr>Concepts of Print - 3</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HealthPartners,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hefink</dc:creator>
  <cp:lastModifiedBy>hefink</cp:lastModifiedBy>
  <cp:revision>173</cp:revision>
  <cp:lastPrinted>2021-11-15T23:05:36Z</cp:lastPrinted>
  <dcterms:created xsi:type="dcterms:W3CDTF">2019-11-07T22:36:09Z</dcterms:created>
  <dcterms:modified xsi:type="dcterms:W3CDTF">2021-11-18T23:21:00Z</dcterms:modified>
</cp:coreProperties>
</file>